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handoutMasterIdLst>
    <p:handoutMasterId r:id="rId43"/>
  </p:handoutMasterIdLst>
  <p:sldIdLst>
    <p:sldId id="256" r:id="rId2"/>
    <p:sldId id="279" r:id="rId3"/>
    <p:sldId id="282" r:id="rId4"/>
    <p:sldId id="283" r:id="rId5"/>
    <p:sldId id="300" r:id="rId6"/>
    <p:sldId id="298" r:id="rId7"/>
    <p:sldId id="287" r:id="rId8"/>
    <p:sldId id="303" r:id="rId9"/>
    <p:sldId id="304" r:id="rId10"/>
    <p:sldId id="305" r:id="rId11"/>
    <p:sldId id="306" r:id="rId12"/>
    <p:sldId id="258" r:id="rId13"/>
    <p:sldId id="259" r:id="rId14"/>
    <p:sldId id="260"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92" r:id="rId31"/>
    <p:sldId id="307" r:id="rId32"/>
    <p:sldId id="308" r:id="rId33"/>
    <p:sldId id="293" r:id="rId34"/>
    <p:sldId id="294" r:id="rId35"/>
    <p:sldId id="295" r:id="rId36"/>
    <p:sldId id="296" r:id="rId37"/>
    <p:sldId id="301" r:id="rId38"/>
    <p:sldId id="277" r:id="rId39"/>
    <p:sldId id="290" r:id="rId40"/>
    <p:sldId id="291" r:id="rId41"/>
  </p:sldIdLst>
  <p:sldSz cx="9144000" cy="6858000" type="screen4x3"/>
  <p:notesSz cx="6858000" cy="9144000"/>
  <p:custShowLst>
    <p:custShow name="Custom Show 1" id="0">
      <p:sldLst>
        <p:sld r:id="rId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8000"/>
    </p:penClr>
  </p:showPr>
  <p:clrMru>
    <a:srgbClr val="285E31"/>
    <a:srgbClr val="008A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D8A92D-3D59-427B-93F3-B73D3207CBDD}" type="datetimeFigureOut">
              <a:rPr lang="en-US" smtClean="0"/>
              <a:pPr/>
              <a:t>11/1/2011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18952E-150D-4F42-B4CA-6E29F63E4B5F}"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257BA-21CC-46BC-9235-F97D44440061}" type="datetimeFigureOut">
              <a:rPr lang="en-US" smtClean="0"/>
              <a:pPr/>
              <a:t>11/1/2011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67D6D-C15A-4E82-9A5B-61C7265AAF0F}"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567D6D-C15A-4E82-9A5B-61C7265AAF0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567D6D-C15A-4E82-9A5B-61C7265AAF0F}"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567D6D-C15A-4E82-9A5B-61C7265AAF0F}" type="slidenum">
              <a:rPr lang="en-US" smtClean="0"/>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5D414DF0-1603-4DD7-B8BF-B08D96BD9612}" type="datetime1">
              <a:rPr lang="en-US" smtClean="0"/>
              <a:pPr/>
              <a:t>11/1/2011</a:t>
            </a:fld>
            <a:endParaRPr lang="en-US" dirty="0"/>
          </a:p>
        </p:txBody>
      </p:sp>
      <p:sp>
        <p:nvSpPr>
          <p:cNvPr id="16" name="Slide Number Placeholder 15"/>
          <p:cNvSpPr>
            <a:spLocks noGrp="1"/>
          </p:cNvSpPr>
          <p:nvPr>
            <p:ph type="sldNum" sz="quarter" idx="11"/>
          </p:nvPr>
        </p:nvSpPr>
        <p:spPr/>
        <p:txBody>
          <a:bodyPr/>
          <a:lstStyle/>
          <a:p>
            <a:fld id="{E8AA9A11-532F-4C26-B2DC-D81FF174CD14}"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spd="slow" advTm="30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C5C833-0DE7-4ED4-8839-E9CA4E416D79}" type="datetime1">
              <a:rPr lang="en-US" smtClean="0"/>
              <a:pPr/>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AA9A11-532F-4C26-B2DC-D81FF174CD14}" type="slidenum">
              <a:rPr lang="en-US" smtClean="0"/>
              <a:pPr/>
              <a:t>‹#›</a:t>
            </a:fld>
            <a:endParaRPr lang="en-US" dirty="0"/>
          </a:p>
        </p:txBody>
      </p:sp>
    </p:spTree>
  </p:cSld>
  <p:clrMapOvr>
    <a:masterClrMapping/>
  </p:clrMapOvr>
  <p:transition spd="slow" advTm="30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845291-C9B1-452C-A0C4-F06B822E34A6}" type="datetime1">
              <a:rPr lang="en-US" smtClean="0"/>
              <a:pPr/>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AA9A11-532F-4C26-B2DC-D81FF174CD14}" type="slidenum">
              <a:rPr lang="en-US" smtClean="0"/>
              <a:pPr/>
              <a:t>‹#›</a:t>
            </a:fld>
            <a:endParaRPr lang="en-US" dirty="0"/>
          </a:p>
        </p:txBody>
      </p:sp>
    </p:spTree>
  </p:cSld>
  <p:clrMapOvr>
    <a:masterClrMapping/>
  </p:clrMapOvr>
  <p:transition spd="slow"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C1C7655-7705-4E3B-9D6F-8D7E45561031}" type="datetime1">
              <a:rPr lang="en-US" smtClean="0"/>
              <a:pPr/>
              <a:t>11/1/2011</a:t>
            </a:fld>
            <a:endParaRPr lang="en-US" dirty="0"/>
          </a:p>
        </p:txBody>
      </p:sp>
      <p:sp>
        <p:nvSpPr>
          <p:cNvPr id="15" name="Slide Number Placeholder 14"/>
          <p:cNvSpPr>
            <a:spLocks noGrp="1"/>
          </p:cNvSpPr>
          <p:nvPr>
            <p:ph type="sldNum" sz="quarter" idx="15"/>
          </p:nvPr>
        </p:nvSpPr>
        <p:spPr/>
        <p:txBody>
          <a:bodyPr/>
          <a:lstStyle>
            <a:lvl1pPr algn="ctr">
              <a:defRPr/>
            </a:lvl1pPr>
          </a:lstStyle>
          <a:p>
            <a:fld id="{E8AA9A11-532F-4C26-B2DC-D81FF174CD14}"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advTm="30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129A29-FAF2-4471-B1F0-B6A81F102B00}" type="datetime1">
              <a:rPr lang="en-US" smtClean="0"/>
              <a:pPr/>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AA9A11-532F-4C26-B2DC-D81FF174CD1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6E03B25-398D-42C8-9F70-747108A1EA34}" type="datetime1">
              <a:rPr lang="en-US" smtClean="0"/>
              <a:pPr/>
              <a:t>11/1/2011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AA9A11-532F-4C26-B2DC-D81FF174CD14}"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advTm="30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8AA9A11-532F-4C26-B2DC-D81FF174CD1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7F1674D9-3D93-4E35-BA8D-7F9F860ADC0F}" type="datetime1">
              <a:rPr lang="en-US" smtClean="0"/>
              <a:pPr/>
              <a:t>11/1/2011</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9A4544-C8CE-4E01-9C7F-0F864F06DD5E}" type="datetime1">
              <a:rPr lang="en-US" smtClean="0"/>
              <a:pPr/>
              <a:t>11/1/2011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AA9A11-532F-4C26-B2DC-D81FF174CD14}"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advTm="30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288AE-DB9F-4346-B0A0-9EABFE2160EF}" type="datetime1">
              <a:rPr lang="en-US" smtClean="0"/>
              <a:pPr/>
              <a:t>11/1/2011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AA9A11-532F-4C26-B2DC-D81FF174CD14}" type="slidenum">
              <a:rPr lang="en-US" smtClean="0"/>
              <a:pPr/>
              <a:t>‹#›</a:t>
            </a:fld>
            <a:endParaRPr lang="en-US" dirty="0"/>
          </a:p>
        </p:txBody>
      </p:sp>
    </p:spTree>
  </p:cSld>
  <p:clrMapOvr>
    <a:masterClrMapping/>
  </p:clrMapOvr>
  <p:transition spd="slow" advTm="30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5CF52AB-FE94-47CE-895B-DB7BF8010DAA}" type="datetime1">
              <a:rPr lang="en-US" smtClean="0"/>
              <a:pPr/>
              <a:t>11/1/2011</a:t>
            </a:fld>
            <a:endParaRPr lang="en-US" dirty="0"/>
          </a:p>
        </p:txBody>
      </p:sp>
      <p:sp>
        <p:nvSpPr>
          <p:cNvPr id="9" name="Slide Number Placeholder 8"/>
          <p:cNvSpPr>
            <a:spLocks noGrp="1"/>
          </p:cNvSpPr>
          <p:nvPr>
            <p:ph type="sldNum" sz="quarter" idx="15"/>
          </p:nvPr>
        </p:nvSpPr>
        <p:spPr/>
        <p:txBody>
          <a:bodyPr/>
          <a:lstStyle/>
          <a:p>
            <a:fld id="{E8AA9A11-532F-4C26-B2DC-D81FF174CD14}"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ransition spd="slow" advTm="30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D1348D5-F245-43D2-A718-3914B0ECB1E5}" type="datetime1">
              <a:rPr lang="en-US" smtClean="0"/>
              <a:pPr/>
              <a:t>11/1/2011</a:t>
            </a:fld>
            <a:endParaRPr lang="en-US" dirty="0"/>
          </a:p>
        </p:txBody>
      </p:sp>
      <p:sp>
        <p:nvSpPr>
          <p:cNvPr id="9" name="Slide Number Placeholder 8"/>
          <p:cNvSpPr>
            <a:spLocks noGrp="1"/>
          </p:cNvSpPr>
          <p:nvPr>
            <p:ph type="sldNum" sz="quarter" idx="11"/>
          </p:nvPr>
        </p:nvSpPr>
        <p:spPr/>
        <p:txBody>
          <a:bodyPr/>
          <a:lstStyle/>
          <a:p>
            <a:fld id="{E8AA9A11-532F-4C26-B2DC-D81FF174CD1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advTm="30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8BFEC88-298E-4B5C-B0CF-3C3366B18B38}" type="datetime1">
              <a:rPr lang="en-US" smtClean="0"/>
              <a:pPr/>
              <a:t>11/1/2011</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8AA9A11-532F-4C26-B2DC-D81FF174CD14}"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30000">
    <p:pull dir="d"/>
  </p:transition>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madeleine-leininger.com/" TargetMode="External"/><Relationship Id="rId2" Type="http://schemas.openxmlformats.org/officeDocument/2006/relationships/hyperlink" Target="http://www.contemporarynurse.com/" TargetMode="External"/><Relationship Id="rId1" Type="http://schemas.openxmlformats.org/officeDocument/2006/relationships/slideLayout" Target="../slideLayouts/slideLayout2.xml"/><Relationship Id="rId4" Type="http://schemas.openxmlformats.org/officeDocument/2006/relationships/hyperlink" Target="http://www.culturediversity.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4495800"/>
            <a:ext cx="3886200" cy="1676400"/>
          </a:xfrm>
        </p:spPr>
        <p:txBody>
          <a:bodyPr>
            <a:normAutofit fontScale="85000" lnSpcReduction="20000"/>
          </a:bodyPr>
          <a:lstStyle/>
          <a:p>
            <a:r>
              <a:rPr lang="en-US" dirty="0" smtClean="0"/>
              <a:t>Created by:</a:t>
            </a:r>
          </a:p>
          <a:p>
            <a:r>
              <a:rPr lang="en-US" dirty="0" smtClean="0"/>
              <a:t>Tammie Gillespie</a:t>
            </a:r>
          </a:p>
          <a:p>
            <a:r>
              <a:rPr lang="en-US" dirty="0" smtClean="0"/>
              <a:t> Dana Kipker</a:t>
            </a:r>
          </a:p>
          <a:p>
            <a:r>
              <a:rPr lang="en-US" dirty="0" smtClean="0"/>
              <a:t> Jie Li</a:t>
            </a:r>
          </a:p>
          <a:p>
            <a:r>
              <a:rPr lang="en-US" dirty="0" smtClean="0"/>
              <a:t> Heather Metz </a:t>
            </a:r>
            <a:endParaRPr lang="en-US" dirty="0"/>
          </a:p>
        </p:txBody>
      </p:sp>
      <p:sp>
        <p:nvSpPr>
          <p:cNvPr id="2" name="Title 1"/>
          <p:cNvSpPr>
            <a:spLocks noGrp="1"/>
          </p:cNvSpPr>
          <p:nvPr>
            <p:ph type="ctrTitle"/>
          </p:nvPr>
        </p:nvSpPr>
        <p:spPr>
          <a:xfrm>
            <a:off x="228600" y="457200"/>
            <a:ext cx="7162800" cy="2438400"/>
          </a:xfrm>
        </p:spPr>
        <p:txBody>
          <a:bodyPr>
            <a:noAutofit/>
          </a:bodyPr>
          <a:lstStyle/>
          <a:p>
            <a:r>
              <a:rPr lang="en-US" sz="4000" dirty="0" smtClean="0">
                <a:solidFill>
                  <a:schemeClr val="accent2">
                    <a:lumMod val="50000"/>
                  </a:schemeClr>
                </a:solidFill>
              </a:rPr>
              <a:t>Madeleine Leininger Culture Care Theory of Diversity and Universality</a:t>
            </a:r>
            <a:endParaRPr lang="en-US" sz="4000" dirty="0">
              <a:solidFill>
                <a:schemeClr val="accent2">
                  <a:lumMod val="50000"/>
                </a:schemeClr>
              </a:solidFill>
            </a:endParaRPr>
          </a:p>
        </p:txBody>
      </p:sp>
      <p:sp>
        <p:nvSpPr>
          <p:cNvPr id="5" name="Slide Number Placeholder 4"/>
          <p:cNvSpPr>
            <a:spLocks noGrp="1"/>
          </p:cNvSpPr>
          <p:nvPr>
            <p:ph type="sldNum" sz="quarter" idx="11"/>
          </p:nvPr>
        </p:nvSpPr>
        <p:spPr/>
        <p:txBody>
          <a:bodyPr/>
          <a:lstStyle/>
          <a:p>
            <a:fld id="{E8AA9A11-532F-4C26-B2DC-D81FF174CD14}" type="slidenum">
              <a:rPr lang="en-US" smtClean="0"/>
              <a:pPr/>
              <a:t>1</a:t>
            </a:fld>
            <a:endParaRPr lang="en-US" dirty="0"/>
          </a:p>
        </p:txBody>
      </p:sp>
      <p:sp>
        <p:nvSpPr>
          <p:cNvPr id="6" name="Footer Placeholder 5"/>
          <p:cNvSpPr>
            <a:spLocks noGrp="1"/>
          </p:cNvSpPr>
          <p:nvPr>
            <p:ph type="ftr" sz="quarter" idx="12"/>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3429000"/>
            <a:ext cx="3962400" cy="3089728"/>
          </a:xfrm>
          <a:prstGeom prst="rect">
            <a:avLst/>
          </a:prstGeom>
          <a:noFill/>
          <a:ln w="9525">
            <a:noFill/>
            <a:miter lim="800000"/>
            <a:headEnd/>
            <a:tailEnd/>
          </a:ln>
          <a:effectLst/>
        </p:spPr>
      </p:pic>
    </p:spTree>
  </p:cSld>
  <p:clrMapOvr>
    <a:masterClrMapping/>
  </p:clrMapOvr>
  <p:transition spd="slow" advClick="0" advTm="30000">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essential components of </a:t>
            </a:r>
            <a:r>
              <a:rPr lang="en-US" dirty="0" err="1" smtClean="0"/>
              <a:t>Leininger</a:t>
            </a:r>
            <a:r>
              <a:rPr lang="en-US" dirty="0" smtClean="0"/>
              <a:t> theory – developed the Sunrise Enabler in the 1970s.</a:t>
            </a:r>
          </a:p>
          <a:p>
            <a:r>
              <a:rPr lang="en-US" dirty="0" smtClean="0"/>
              <a:t>Has refined the sunrise to the present.</a:t>
            </a:r>
          </a:p>
          <a:p>
            <a:r>
              <a:rPr lang="en-US" dirty="0" smtClean="0"/>
              <a:t>The Sunrise Enabler – human beings as inseparable from their cultural background and social structure, worldview, history, and environmental context as a basic tenet of </a:t>
            </a:r>
            <a:r>
              <a:rPr lang="en-US" dirty="0" err="1" smtClean="0"/>
              <a:t>Leininger’s</a:t>
            </a:r>
            <a:r>
              <a:rPr lang="en-US" dirty="0" smtClean="0"/>
              <a:t> theory.</a:t>
            </a:r>
            <a:endParaRPr lang="en-US"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10</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lstStyle/>
          <a:p>
            <a:r>
              <a:rPr smtClean="0"/>
              <a:t>Logical Form - continue</a:t>
            </a:r>
            <a:endParaRPr lang="en-US" dirty="0"/>
          </a:p>
        </p:txBody>
      </p:sp>
      <p:pic>
        <p:nvPicPr>
          <p:cNvPr id="3074" name="Picture 2" descr="C:\Users\Jie\AppData\Local\Microsoft\Windows\Temporary Internet Files\Content.IE5\MZ08TJ2E\MCj03539500000[1].wmf"/>
          <p:cNvPicPr>
            <a:picLocks noChangeAspect="1" noChangeArrowheads="1"/>
          </p:cNvPicPr>
          <p:nvPr/>
        </p:nvPicPr>
        <p:blipFill>
          <a:blip r:embed="rId2" cstate="print"/>
          <a:srcRect/>
          <a:stretch>
            <a:fillRect/>
          </a:stretch>
        </p:blipFill>
        <p:spPr bwMode="auto">
          <a:xfrm>
            <a:off x="6019800" y="4343400"/>
            <a:ext cx="2247900" cy="2084388"/>
          </a:xfrm>
          <a:prstGeom prst="rect">
            <a:avLst/>
          </a:prstGeom>
          <a:noFill/>
        </p:spPr>
      </p:pic>
    </p:spTree>
  </p:cSld>
  <p:clrMapOvr>
    <a:masterClrMapping/>
  </p:clrMapOvr>
  <p:transition spd="slow" advTm="30000">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Leininger’s</a:t>
            </a:r>
            <a:r>
              <a:rPr lang="en-US" dirty="0" smtClean="0"/>
              <a:t> Sunrise Enabler</a:t>
            </a:r>
          </a:p>
          <a:p>
            <a:pPr lvl="1"/>
            <a:r>
              <a:rPr lang="en-US" dirty="0" smtClean="0"/>
              <a:t>Culture Care</a:t>
            </a:r>
          </a:p>
          <a:p>
            <a:pPr lvl="1"/>
            <a:r>
              <a:rPr lang="en-US" dirty="0" smtClean="0"/>
              <a:t>Worldview</a:t>
            </a:r>
          </a:p>
          <a:p>
            <a:pPr lvl="1"/>
            <a:r>
              <a:rPr lang="en-US" dirty="0" smtClean="0"/>
              <a:t>Cultural &amp; Social Structure Dimensions</a:t>
            </a:r>
          </a:p>
          <a:p>
            <a:pPr lvl="1"/>
            <a:r>
              <a:rPr lang="en-US" dirty="0" smtClean="0"/>
              <a:t>Influences</a:t>
            </a:r>
          </a:p>
          <a:p>
            <a:pPr lvl="1"/>
            <a:r>
              <a:rPr lang="en-US" dirty="0" smtClean="0"/>
              <a:t>Focus: Individuals, Families, Groups, Communities</a:t>
            </a:r>
          </a:p>
          <a:p>
            <a:pPr lvl="1"/>
            <a:r>
              <a:rPr lang="en-US" dirty="0" err="1" smtClean="0"/>
              <a:t>Transcultural</a:t>
            </a:r>
            <a:r>
              <a:rPr lang="en-US" dirty="0" smtClean="0"/>
              <a:t> Care Decisions &amp; Actions</a:t>
            </a:r>
          </a:p>
          <a:p>
            <a:pPr lvl="1"/>
            <a:r>
              <a:rPr lang="en-US" dirty="0" smtClean="0"/>
              <a:t>Culturally Congruent Care of Health, Well-being or Dying</a:t>
            </a:r>
            <a:endParaRPr lang="en-US"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11</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lstStyle/>
          <a:p>
            <a:r>
              <a:rPr smtClean="0"/>
              <a:t>Logical Form - continue</a:t>
            </a:r>
            <a:endParaRPr lang="en-US" dirty="0"/>
          </a:p>
        </p:txBody>
      </p:sp>
      <p:pic>
        <p:nvPicPr>
          <p:cNvPr id="4098" name="Picture 2" descr="C:\Users\Jie\AppData\Local\Microsoft\Windows\Temporary Internet Files\Content.IE5\CW5F6BDN\MPj04383150000[1].jpg"/>
          <p:cNvPicPr>
            <a:picLocks noChangeAspect="1" noChangeArrowheads="1"/>
          </p:cNvPicPr>
          <p:nvPr/>
        </p:nvPicPr>
        <p:blipFill>
          <a:blip r:embed="rId2" cstate="print"/>
          <a:srcRect/>
          <a:stretch>
            <a:fillRect/>
          </a:stretch>
        </p:blipFill>
        <p:spPr bwMode="auto">
          <a:xfrm>
            <a:off x="6019800" y="457200"/>
            <a:ext cx="2667000" cy="2292030"/>
          </a:xfrm>
          <a:prstGeom prst="rect">
            <a:avLst/>
          </a:prstGeom>
          <a:noFill/>
        </p:spPr>
      </p:pic>
    </p:spTree>
  </p:cSld>
  <p:clrMapOvr>
    <a:masterClrMapping/>
  </p:clrMapOvr>
  <p:transition spd="slow" advTm="30000">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2667000"/>
          </a:xfrm>
        </p:spPr>
        <p:txBody>
          <a:bodyPr/>
          <a:lstStyle/>
          <a:p>
            <a:r>
              <a:rPr lang="en-US" sz="3600" b="1" dirty="0" smtClean="0">
                <a:solidFill>
                  <a:schemeClr val="accent2">
                    <a:lumMod val="50000"/>
                  </a:schemeClr>
                </a:solidFill>
                <a:latin typeface="Verdana" pitchFamily="34" charset="0"/>
                <a:ea typeface="Verdana" pitchFamily="34" charset="0"/>
                <a:cs typeface="Verdana" pitchFamily="34" charset="0"/>
              </a:rPr>
              <a:t>Care</a:t>
            </a:r>
            <a:r>
              <a:rPr lang="en-US" sz="3600" dirty="0" smtClean="0">
                <a:solidFill>
                  <a:schemeClr val="accent2">
                    <a:lumMod val="50000"/>
                  </a:schemeClr>
                </a:solidFill>
              </a:rPr>
              <a:t>:</a:t>
            </a:r>
            <a:r>
              <a:rPr lang="en-US" dirty="0" smtClean="0"/>
              <a:t> “</a:t>
            </a:r>
            <a:r>
              <a:rPr lang="en-US" sz="2800" dirty="0" smtClean="0"/>
              <a:t>Abstract and concrete phenomena related to assisting, supporting, or enabling experiences or behaviors toward or for others with evident or anticipated needs to ameliorate or improve a human condition or lifeway”</a:t>
            </a:r>
            <a:endParaRPr lang="en-US" sz="2800"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12</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normAutofit/>
          </a:bodyPr>
          <a:lstStyle/>
          <a:p>
            <a:r>
              <a:rPr lang="en-US" sz="4800" b="1" dirty="0" smtClean="0">
                <a:solidFill>
                  <a:srgbClr val="C00000"/>
                </a:solidFill>
              </a:rPr>
              <a:t>Major Concepts </a:t>
            </a:r>
            <a:endParaRPr lang="en-US" sz="4800" b="1" dirty="0">
              <a:solidFill>
                <a:srgbClr val="C00000"/>
              </a:solidFill>
            </a:endParaRPr>
          </a:p>
        </p:txBody>
      </p:sp>
      <p:pic>
        <p:nvPicPr>
          <p:cNvPr id="2056" name="Picture 8"/>
          <p:cNvPicPr>
            <a:picLocks noChangeAspect="1" noChangeArrowheads="1"/>
          </p:cNvPicPr>
          <p:nvPr/>
        </p:nvPicPr>
        <p:blipFill>
          <a:blip r:embed="rId2" cstate="print"/>
          <a:srcRect/>
          <a:stretch>
            <a:fillRect/>
          </a:stretch>
        </p:blipFill>
        <p:spPr bwMode="auto">
          <a:xfrm>
            <a:off x="6553200" y="4419600"/>
            <a:ext cx="1981200" cy="1981200"/>
          </a:xfrm>
          <a:prstGeom prst="rect">
            <a:avLst/>
          </a:prstGeom>
          <a:noFill/>
          <a:ln w="9525">
            <a:noFill/>
            <a:miter lim="800000"/>
            <a:headEnd/>
            <a:tailEnd/>
          </a:ln>
          <a:effectLst/>
        </p:spPr>
      </p:pic>
    </p:spTree>
  </p:cSld>
  <p:clrMapOvr>
    <a:masterClrMapping/>
  </p:clrMapOvr>
  <p:transition spd="slow" advTm="30000">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4191000" cy="5562600"/>
          </a:xfrm>
        </p:spPr>
        <p:txBody>
          <a:bodyPr>
            <a:normAutofit lnSpcReduction="10000"/>
          </a:bodyPr>
          <a:lstStyle/>
          <a:p>
            <a:r>
              <a:rPr lang="en-US" sz="3600" b="1" dirty="0" smtClean="0">
                <a:solidFill>
                  <a:srgbClr val="002060"/>
                </a:solidFill>
              </a:rPr>
              <a:t>Caring</a:t>
            </a:r>
            <a:r>
              <a:rPr lang="en-US" sz="3600" dirty="0" smtClean="0">
                <a:solidFill>
                  <a:srgbClr val="002060"/>
                </a:solidFill>
              </a:rPr>
              <a:t>:</a:t>
            </a:r>
            <a:r>
              <a:rPr lang="en-US" dirty="0" smtClean="0"/>
              <a:t> “</a:t>
            </a:r>
            <a:r>
              <a:rPr lang="en-US" sz="3200" dirty="0" smtClean="0"/>
              <a:t>The actions and activities directed toward assisting, supporting, or enabling another individual or group with evident or anticipated needs to ameliorate or improve a human condition or lifeway or to face death.”</a:t>
            </a:r>
            <a:endParaRPr lang="en-US" sz="3200"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13</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152400"/>
            <a:ext cx="8229600" cy="152400"/>
          </a:xfrm>
        </p:spPr>
        <p:txBody>
          <a:bodyPr>
            <a:normAutofit fontScale="90000"/>
          </a:bodyPr>
          <a:lstStyle/>
          <a:p>
            <a:endParaRPr lang="en-US" dirty="0"/>
          </a:p>
        </p:txBody>
      </p:sp>
      <p:pic>
        <p:nvPicPr>
          <p:cNvPr id="8" name="Picture 2"/>
          <p:cNvPicPr>
            <a:picLocks noChangeAspect="1" noChangeArrowheads="1"/>
          </p:cNvPicPr>
          <p:nvPr/>
        </p:nvPicPr>
        <p:blipFill>
          <a:blip r:embed="rId2" cstate="print"/>
          <a:srcRect/>
          <a:stretch>
            <a:fillRect/>
          </a:stretch>
        </p:blipFill>
        <p:spPr bwMode="auto">
          <a:xfrm>
            <a:off x="4648200" y="762000"/>
            <a:ext cx="4495800" cy="5033845"/>
          </a:xfrm>
          <a:prstGeom prst="rect">
            <a:avLst/>
          </a:prstGeom>
          <a:noFill/>
          <a:ln w="9525">
            <a:noFill/>
            <a:miter lim="800000"/>
            <a:headEnd/>
            <a:tailEnd/>
          </a:ln>
          <a:effectLst/>
        </p:spPr>
      </p:pic>
    </p:spTree>
  </p:cSld>
  <p:clrMapOvr>
    <a:masterClrMapping/>
  </p:clrMapOvr>
  <p:transition spd="slow" advTm="30000">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5562600" cy="5867400"/>
          </a:xfrm>
        </p:spPr>
        <p:txBody>
          <a:bodyPr>
            <a:normAutofit fontScale="92500" lnSpcReduction="20000"/>
          </a:bodyPr>
          <a:lstStyle/>
          <a:p>
            <a:r>
              <a:rPr lang="en-US" sz="4000" b="1" dirty="0" smtClean="0">
                <a:solidFill>
                  <a:schemeClr val="accent6">
                    <a:lumMod val="50000"/>
                  </a:schemeClr>
                </a:solidFill>
                <a:latin typeface="Arial Black" pitchFamily="34" charset="0"/>
              </a:rPr>
              <a:t>Culture: </a:t>
            </a:r>
            <a:r>
              <a:rPr lang="en-US" sz="3500" b="1" dirty="0" smtClean="0">
                <a:latin typeface="+mj-lt"/>
              </a:rPr>
              <a:t>“</a:t>
            </a:r>
            <a:r>
              <a:rPr lang="en-US" sz="3200" dirty="0" smtClean="0"/>
              <a:t>The learned, shared, and transmitted values, beliefs, norms, and lifeways of a particular group that guide thinking, decisions, and actions in patterned ways; encompasses several cultural and social structure dimensions: technologic factors, religious and philosophical factors, kinship and social factors,  political and legal factors, economic factors, educational and cultural values, and lifeways”</a:t>
            </a:r>
            <a:endParaRPr lang="en-US" sz="3200"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14</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flipV="1">
            <a:off x="457200" y="0"/>
            <a:ext cx="8229600" cy="152400"/>
          </a:xfrm>
        </p:spPr>
        <p:txBody>
          <a:bodyPr>
            <a:normAutofit fontScale="90000"/>
          </a:bodyPr>
          <a:lstStyle/>
          <a:p>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5867400" y="533400"/>
            <a:ext cx="2895600" cy="5486400"/>
          </a:xfrm>
          <a:prstGeom prst="rect">
            <a:avLst/>
          </a:prstGeom>
          <a:noFill/>
          <a:ln w="9525">
            <a:noFill/>
            <a:miter lim="800000"/>
            <a:headEnd/>
            <a:tailEnd/>
          </a:ln>
          <a:effectLst/>
        </p:spPr>
      </p:pic>
    </p:spTree>
  </p:cSld>
  <p:clrMapOvr>
    <a:masterClrMapping/>
  </p:clrMapOvr>
  <p:transition spd="slow" advTm="30000">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4038600" cy="3048000"/>
          </a:xfrm>
        </p:spPr>
        <p:txBody>
          <a:bodyPr>
            <a:normAutofit/>
          </a:bodyPr>
          <a:lstStyle/>
          <a:p>
            <a:r>
              <a:rPr lang="en-US" sz="4800" b="1" dirty="0" smtClean="0">
                <a:solidFill>
                  <a:schemeClr val="accent4">
                    <a:lumMod val="50000"/>
                  </a:schemeClr>
                </a:solidFill>
              </a:rPr>
              <a:t>Language</a:t>
            </a:r>
            <a:r>
              <a:rPr lang="en-US" sz="4800" dirty="0" smtClean="0">
                <a:solidFill>
                  <a:schemeClr val="accent4">
                    <a:lumMod val="50000"/>
                  </a:schemeClr>
                </a:solidFill>
              </a:rPr>
              <a:t>:</a:t>
            </a:r>
            <a:r>
              <a:rPr lang="en-US" dirty="0" smtClean="0"/>
              <a:t> “</a:t>
            </a:r>
            <a:r>
              <a:rPr lang="en-US" sz="3600" dirty="0" smtClean="0"/>
              <a:t>Word usages, symbols, and meanings about care”</a:t>
            </a:r>
            <a:endParaRPr lang="en-US" sz="3600"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15</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152400"/>
            <a:ext cx="8229600" cy="152400"/>
          </a:xfrm>
        </p:spPr>
        <p:txBody>
          <a:bodyPr>
            <a:normAutofit fontScale="90000"/>
          </a:bodyPr>
          <a:lstStyle/>
          <a:p>
            <a:endParaRPr lang="en-US" dirty="0"/>
          </a:p>
        </p:txBody>
      </p:sp>
      <p:pic>
        <p:nvPicPr>
          <p:cNvPr id="4099" name="Picture 3" descr="C:\Users\Owner\AppData\Local\Microsoft\Windows\Temporary Internet Files\Content.IE5\3UWHQHW1\MPj04027660000[1].jpg"/>
          <p:cNvPicPr>
            <a:picLocks noChangeAspect="1" noChangeArrowheads="1"/>
          </p:cNvPicPr>
          <p:nvPr/>
        </p:nvPicPr>
        <p:blipFill>
          <a:blip r:embed="rId2" cstate="print"/>
          <a:srcRect/>
          <a:stretch>
            <a:fillRect/>
          </a:stretch>
        </p:blipFill>
        <p:spPr bwMode="auto">
          <a:xfrm>
            <a:off x="4267200" y="628394"/>
            <a:ext cx="4267200" cy="5335303"/>
          </a:xfrm>
          <a:prstGeom prst="rect">
            <a:avLst/>
          </a:prstGeom>
          <a:noFill/>
        </p:spPr>
      </p:pic>
      <p:pic>
        <p:nvPicPr>
          <p:cNvPr id="4100" name="Picture 4" descr="C:\Users\Owner\AppData\Local\Microsoft\Windows\Temporary Internet Files\Content.IE5\JVQT765B\MCj04417340000[1].png"/>
          <p:cNvPicPr>
            <a:picLocks noChangeAspect="1" noChangeArrowheads="1"/>
          </p:cNvPicPr>
          <p:nvPr/>
        </p:nvPicPr>
        <p:blipFill>
          <a:blip r:embed="rId3" cstate="print"/>
          <a:srcRect/>
          <a:stretch>
            <a:fillRect/>
          </a:stretch>
        </p:blipFill>
        <p:spPr bwMode="auto">
          <a:xfrm>
            <a:off x="762000" y="3581400"/>
            <a:ext cx="2743200" cy="2743200"/>
          </a:xfrm>
          <a:prstGeom prst="rect">
            <a:avLst/>
          </a:prstGeom>
          <a:noFill/>
        </p:spPr>
      </p:pic>
    </p:spTree>
  </p:cSld>
  <p:clrMapOvr>
    <a:masterClrMapping/>
  </p:clrMapOvr>
  <p:transition spd="slow" advTm="30000">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3886200"/>
          </a:xfrm>
        </p:spPr>
        <p:txBody>
          <a:bodyPr/>
          <a:lstStyle/>
          <a:p>
            <a:r>
              <a:rPr lang="en-US" sz="4000" dirty="0" smtClean="0">
                <a:solidFill>
                  <a:schemeClr val="bg1">
                    <a:lumMod val="95000"/>
                    <a:lumOff val="5000"/>
                  </a:schemeClr>
                </a:solidFill>
              </a:rPr>
              <a:t>Ethnohistory:</a:t>
            </a:r>
            <a:r>
              <a:rPr lang="en-US" dirty="0" smtClean="0"/>
              <a:t> </a:t>
            </a:r>
            <a:r>
              <a:rPr lang="en-US" dirty="0" smtClean="0">
                <a:solidFill>
                  <a:schemeClr val="accent4">
                    <a:lumMod val="75000"/>
                  </a:schemeClr>
                </a:solidFill>
              </a:rPr>
              <a:t>“</a:t>
            </a:r>
            <a:r>
              <a:rPr lang="en-US" sz="3200" dirty="0" smtClean="0">
                <a:solidFill>
                  <a:schemeClr val="accent4">
                    <a:lumMod val="50000"/>
                  </a:schemeClr>
                </a:solidFill>
              </a:rPr>
              <a:t>Past facts, events, instances, experiences of individuals, groups, cultures, and institutions that are primarily people-centered (ethno) and that describe, explain, and interpret human lifeways within particular cultural contexts and over short or long periods of time”</a:t>
            </a:r>
            <a:endParaRPr lang="en-US" sz="3200" dirty="0">
              <a:solidFill>
                <a:schemeClr val="accent4">
                  <a:lumMod val="50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16</a:t>
            </a:fld>
            <a:endParaRPr lang="en-US" dirty="0"/>
          </a:p>
        </p:txBody>
      </p:sp>
      <p:sp>
        <p:nvSpPr>
          <p:cNvPr id="4" name="Footer Placeholder 3"/>
          <p:cNvSpPr>
            <a:spLocks noGrp="1"/>
          </p:cNvSpPr>
          <p:nvPr>
            <p:ph type="ftr" sz="quarter" idx="16"/>
          </p:nvPr>
        </p:nvSpPr>
        <p:spPr>
          <a:xfrm>
            <a:off x="2133600" y="6477000"/>
            <a:ext cx="3581400" cy="231648"/>
          </a:xfrm>
        </p:spPr>
        <p:txBody>
          <a:bodyPr/>
          <a:lstStyle/>
          <a:p>
            <a:endParaRPr lang="en-US" dirty="0">
              <a:latin typeface="Times New Roman" pitchFamily="18" charset="0"/>
            </a:endParaRPr>
          </a:p>
        </p:txBody>
      </p:sp>
      <p:sp>
        <p:nvSpPr>
          <p:cNvPr id="5" name="Title 4"/>
          <p:cNvSpPr>
            <a:spLocks noGrp="1"/>
          </p:cNvSpPr>
          <p:nvPr>
            <p:ph type="title"/>
          </p:nvPr>
        </p:nvSpPr>
        <p:spPr>
          <a:xfrm>
            <a:off x="457200" y="152400"/>
            <a:ext cx="8229600" cy="228600"/>
          </a:xfrm>
        </p:spPr>
        <p:txBody>
          <a:bodyPr>
            <a:normAutofit fontScale="90000"/>
          </a:bodyPr>
          <a:lstStyle/>
          <a:p>
            <a:endParaRPr lang="en-US" dirty="0"/>
          </a:p>
        </p:txBody>
      </p:sp>
      <p:pic>
        <p:nvPicPr>
          <p:cNvPr id="5127" name="Picture 7"/>
          <p:cNvPicPr>
            <a:picLocks noChangeAspect="1" noChangeArrowheads="1"/>
          </p:cNvPicPr>
          <p:nvPr/>
        </p:nvPicPr>
        <p:blipFill>
          <a:blip r:embed="rId2" cstate="print"/>
          <a:srcRect/>
          <a:stretch>
            <a:fillRect/>
          </a:stretch>
        </p:blipFill>
        <p:spPr bwMode="auto">
          <a:xfrm>
            <a:off x="914400" y="4114800"/>
            <a:ext cx="6781800" cy="2286000"/>
          </a:xfrm>
          <a:prstGeom prst="rect">
            <a:avLst/>
          </a:prstGeom>
          <a:noFill/>
          <a:ln w="9525">
            <a:noFill/>
            <a:miter lim="800000"/>
            <a:headEnd/>
            <a:tailEnd/>
          </a:ln>
          <a:effectLst/>
        </p:spPr>
      </p:pic>
    </p:spTree>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76600"/>
            <a:ext cx="8229600" cy="2819400"/>
          </a:xfrm>
        </p:spPr>
        <p:txBody>
          <a:bodyPr/>
          <a:lstStyle/>
          <a:p>
            <a:r>
              <a:rPr lang="en-US" sz="3600" b="1" dirty="0" smtClean="0">
                <a:solidFill>
                  <a:schemeClr val="accent4">
                    <a:lumMod val="50000"/>
                  </a:schemeClr>
                </a:solidFill>
              </a:rPr>
              <a:t>Environmental context: </a:t>
            </a:r>
            <a:r>
              <a:rPr lang="en-US" sz="3600" b="1" dirty="0" smtClean="0"/>
              <a:t>“</a:t>
            </a:r>
            <a:r>
              <a:rPr lang="en-US" sz="2800" dirty="0" smtClean="0"/>
              <a:t>The totality of an event, situation, or particular experience that gives meaning to human expressions, interpretations, and social interactions in particular physical, ecological, sociopolitical, and/or cultural settings”</a:t>
            </a:r>
            <a:endParaRPr lang="en-US" sz="2800"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17</a:t>
            </a:fld>
            <a:endParaRPr lang="en-US" dirty="0"/>
          </a:p>
        </p:txBody>
      </p:sp>
      <p:sp>
        <p:nvSpPr>
          <p:cNvPr id="4" name="Footer Placeholder 3"/>
          <p:cNvSpPr>
            <a:spLocks noGrp="1"/>
          </p:cNvSpPr>
          <p:nvPr>
            <p:ph type="ftr" sz="quarter" idx="16"/>
          </p:nvPr>
        </p:nvSpPr>
        <p:spPr/>
        <p:txBody>
          <a:bodyPr/>
          <a:lstStyle/>
          <a:p>
            <a:endParaRPr lang="en-US" dirty="0"/>
          </a:p>
        </p:txBody>
      </p:sp>
      <p:pic>
        <p:nvPicPr>
          <p:cNvPr id="6156" name="Picture 12"/>
          <p:cNvPicPr>
            <a:picLocks noChangeAspect="1" noChangeArrowheads="1"/>
          </p:cNvPicPr>
          <p:nvPr/>
        </p:nvPicPr>
        <p:blipFill>
          <a:blip r:embed="rId2"/>
          <a:stretch>
            <a:fillRect/>
          </a:stretch>
        </p:blipFill>
        <p:spPr bwMode="auto">
          <a:xfrm>
            <a:off x="1381302" y="228600"/>
            <a:ext cx="6152795" cy="3048000"/>
          </a:xfrm>
          <a:prstGeom prst="rect">
            <a:avLst/>
          </a:prstGeom>
          <a:noFill/>
          <a:ln w="9525">
            <a:noFill/>
            <a:miter lim="800000"/>
            <a:headEnd/>
            <a:tailEnd/>
          </a:ln>
          <a:effectLst/>
        </p:spPr>
      </p:pic>
    </p:spTree>
  </p:cSld>
  <p:clrMapOvr>
    <a:masterClrMapping/>
  </p:clrMapOvr>
  <p:transition spd="slow" advTm="30000">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4572000" cy="5867400"/>
          </a:xfrm>
        </p:spPr>
        <p:txBody>
          <a:bodyPr>
            <a:normAutofit/>
          </a:bodyPr>
          <a:lstStyle/>
          <a:p>
            <a:r>
              <a:rPr lang="en-US" sz="3200" dirty="0" smtClean="0">
                <a:solidFill>
                  <a:srgbClr val="C00000"/>
                </a:solidFill>
              </a:rPr>
              <a:t>Health: </a:t>
            </a:r>
            <a:r>
              <a:rPr lang="en-US" sz="3200" dirty="0" smtClean="0">
                <a:solidFill>
                  <a:schemeClr val="bg1"/>
                </a:solidFill>
              </a:rPr>
              <a:t>“</a:t>
            </a:r>
            <a:r>
              <a:rPr lang="en-US" sz="2800" dirty="0" smtClean="0">
                <a:solidFill>
                  <a:schemeClr val="bg1">
                    <a:lumMod val="95000"/>
                    <a:lumOff val="5000"/>
                  </a:schemeClr>
                </a:solidFill>
              </a:rPr>
              <a:t>A state of well-being that is culturally defined, valued, and practiced and that reflects the ability of individuals (or groups) to perform their daily role activities in culturally expressed, beneficial, and patterned lifeways”</a:t>
            </a:r>
            <a:endParaRPr lang="en-US" sz="2800" dirty="0">
              <a:solidFill>
                <a:schemeClr val="bg1">
                  <a:lumMod val="95000"/>
                  <a:lumOff val="5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18</a:t>
            </a:fld>
            <a:endParaRPr lang="en-US" dirty="0"/>
          </a:p>
        </p:txBody>
      </p:sp>
      <p:sp>
        <p:nvSpPr>
          <p:cNvPr id="4" name="Footer Placeholder 3"/>
          <p:cNvSpPr>
            <a:spLocks noGrp="1"/>
          </p:cNvSpPr>
          <p:nvPr>
            <p:ph type="ftr" sz="quarter" idx="16"/>
          </p:nvPr>
        </p:nvSpPr>
        <p:spPr/>
        <p:txBody>
          <a:bodyPr/>
          <a:lstStyle/>
          <a:p>
            <a:endParaRPr lang="en-US" dirty="0">
              <a:latin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5334000" y="609600"/>
            <a:ext cx="3276600" cy="5715000"/>
          </a:xfrm>
          <a:prstGeom prst="rect">
            <a:avLst/>
          </a:prstGeom>
          <a:noFill/>
          <a:ln w="9525">
            <a:noFill/>
            <a:miter lim="800000"/>
            <a:headEnd/>
            <a:tailEnd/>
          </a:ln>
          <a:effectLst/>
        </p:spPr>
      </p:pic>
    </p:spTree>
  </p:cSld>
  <p:clrMapOvr>
    <a:masterClrMapping/>
  </p:clrMapOvr>
  <p:transition spd="slow" advTm="30000">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2514600"/>
          </a:xfrm>
        </p:spPr>
        <p:txBody>
          <a:bodyPr/>
          <a:lstStyle/>
          <a:p>
            <a:r>
              <a:rPr lang="en-US" sz="4400" dirty="0" smtClean="0">
                <a:solidFill>
                  <a:srgbClr val="008A3E"/>
                </a:solidFill>
              </a:rPr>
              <a:t>Worldview:</a:t>
            </a:r>
            <a:r>
              <a:rPr lang="en-US" dirty="0" smtClean="0"/>
              <a:t> </a:t>
            </a:r>
            <a:r>
              <a:rPr lang="en-US" dirty="0" smtClean="0">
                <a:solidFill>
                  <a:schemeClr val="accent6">
                    <a:lumMod val="50000"/>
                  </a:schemeClr>
                </a:solidFill>
              </a:rPr>
              <a:t>“</a:t>
            </a:r>
            <a:r>
              <a:rPr lang="en-US" sz="3200" dirty="0" smtClean="0">
                <a:solidFill>
                  <a:schemeClr val="accent1">
                    <a:lumMod val="75000"/>
                  </a:schemeClr>
                </a:solidFill>
              </a:rPr>
              <a:t>The way people tend to look out on the world or their universe to form a picture of or a value stance about their life or the world around them”</a:t>
            </a:r>
            <a:endParaRPr lang="en-US" sz="3200" dirty="0">
              <a:solidFill>
                <a:schemeClr val="accent1">
                  <a:lumMod val="75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19</a:t>
            </a:fld>
            <a:endParaRPr lang="en-US" dirty="0"/>
          </a:p>
        </p:txBody>
      </p:sp>
      <p:sp>
        <p:nvSpPr>
          <p:cNvPr id="4" name="Footer Placeholder 3"/>
          <p:cNvSpPr>
            <a:spLocks noGrp="1"/>
          </p:cNvSpPr>
          <p:nvPr>
            <p:ph type="ftr" sz="quarter" idx="16"/>
          </p:nvPr>
        </p:nvSpPr>
        <p:spPr/>
        <p:txBody>
          <a:bodyPr/>
          <a:lstStyle/>
          <a:p>
            <a:endParaRPr lang="en-US" dirty="0"/>
          </a:p>
        </p:txBody>
      </p:sp>
      <p:pic>
        <p:nvPicPr>
          <p:cNvPr id="8198" name="Picture 6" descr="C:\Users\Owner\AppData\Local\Microsoft\Windows\Temporary Internet Files\Content.IE5\3UWHQHW1\MPj04424730000[1].jpg"/>
          <p:cNvPicPr>
            <a:picLocks noChangeAspect="1" noChangeArrowheads="1"/>
          </p:cNvPicPr>
          <p:nvPr/>
        </p:nvPicPr>
        <p:blipFill>
          <a:blip r:embed="rId2"/>
          <a:stretch>
            <a:fillRect/>
          </a:stretch>
        </p:blipFill>
        <p:spPr bwMode="auto">
          <a:xfrm>
            <a:off x="4269726" y="2743200"/>
            <a:ext cx="4338348" cy="3429000"/>
          </a:xfrm>
          <a:prstGeom prst="rect">
            <a:avLst/>
          </a:prstGeom>
          <a:noFill/>
        </p:spPr>
      </p:pic>
    </p:spTree>
  </p:cSld>
  <p:clrMapOvr>
    <a:masterClrMapping/>
  </p:clrMapOvr>
  <p:transition spd="slow" advTm="30000">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229600" cy="762000"/>
          </a:xfrm>
        </p:spPr>
        <p:txBody>
          <a:bodyPr/>
          <a:lstStyle/>
          <a:p>
            <a:r>
              <a:rPr lang="en-US" sz="4400" dirty="0" smtClean="0">
                <a:solidFill>
                  <a:schemeClr val="tx1"/>
                </a:solidFill>
              </a:rPr>
              <a:t>Madeleine Leininger: </a:t>
            </a:r>
            <a:r>
              <a:rPr lang="en-US" dirty="0" smtClean="0">
                <a:solidFill>
                  <a:schemeClr val="tx1"/>
                </a:solidFill>
              </a:rPr>
              <a:t>Birthplace</a:t>
            </a:r>
            <a:endParaRPr lang="en-US" dirty="0">
              <a:solidFill>
                <a:schemeClr val="tx1"/>
              </a:solidFill>
            </a:endParaRPr>
          </a:p>
        </p:txBody>
      </p:sp>
      <p:sp>
        <p:nvSpPr>
          <p:cNvPr id="4099" name="Rectangle 3"/>
          <p:cNvSpPr>
            <a:spLocks noGrp="1" noChangeArrowheads="1"/>
          </p:cNvSpPr>
          <p:nvPr>
            <p:ph type="body" idx="1"/>
          </p:nvPr>
        </p:nvSpPr>
        <p:spPr>
          <a:xfrm>
            <a:off x="457200" y="1219200"/>
            <a:ext cx="8229600" cy="3505200"/>
          </a:xfrm>
        </p:spPr>
        <p:txBody>
          <a:bodyPr/>
          <a:lstStyle/>
          <a:p>
            <a:r>
              <a:rPr lang="en-US" sz="3200" dirty="0"/>
              <a:t>Born in Sutton Nebraska on July 13</a:t>
            </a:r>
            <a:r>
              <a:rPr lang="en-US" sz="3200" baseline="30000" dirty="0"/>
              <a:t>th</a:t>
            </a:r>
            <a:r>
              <a:rPr lang="en-US" sz="3200" dirty="0"/>
              <a:t> 1925</a:t>
            </a:r>
          </a:p>
          <a:p>
            <a:r>
              <a:rPr lang="en-US" sz="3200" dirty="0"/>
              <a:t>Grew up on a farm with four brothers and sisters</a:t>
            </a:r>
          </a:p>
          <a:p>
            <a:r>
              <a:rPr lang="en-US" sz="3200" dirty="0"/>
              <a:t>Credits an aunt who suffered from congenital heart disease with going into nursing</a:t>
            </a:r>
          </a:p>
          <a:p>
            <a:pPr>
              <a:buFontTx/>
              <a:buNone/>
            </a:pPr>
            <a:endParaRPr lang="en-US" dirty="0"/>
          </a:p>
        </p:txBody>
      </p:sp>
      <p:pic>
        <p:nvPicPr>
          <p:cNvPr id="1026" name="Picture 2" descr="C:\Users\Owner\AppData\Local\Microsoft\Windows\Temporary Internet Files\Content.IE5\3UWHQHW1\MPj04422290000[1].jpg"/>
          <p:cNvPicPr>
            <a:picLocks noChangeAspect="1" noChangeArrowheads="1"/>
          </p:cNvPicPr>
          <p:nvPr/>
        </p:nvPicPr>
        <p:blipFill>
          <a:blip r:embed="rId2" cstate="print"/>
          <a:srcRect/>
          <a:stretch>
            <a:fillRect/>
          </a:stretch>
        </p:blipFill>
        <p:spPr bwMode="auto">
          <a:xfrm>
            <a:off x="5410200" y="3990975"/>
            <a:ext cx="3276600" cy="2867025"/>
          </a:xfrm>
          <a:prstGeom prst="rect">
            <a:avLst/>
          </a:prstGeom>
          <a:noFill/>
        </p:spPr>
      </p:pic>
      <p:sp>
        <p:nvSpPr>
          <p:cNvPr id="8" name="Slide Number Placeholder 7"/>
          <p:cNvSpPr>
            <a:spLocks noGrp="1"/>
          </p:cNvSpPr>
          <p:nvPr>
            <p:ph type="sldNum" sz="quarter" idx="15"/>
          </p:nvPr>
        </p:nvSpPr>
        <p:spPr/>
        <p:txBody>
          <a:bodyPr/>
          <a:lstStyle/>
          <a:p>
            <a:fld id="{E8AA9A11-532F-4C26-B2DC-D81FF174CD14}" type="slidenum">
              <a:rPr lang="en-US" smtClean="0"/>
              <a:pPr/>
              <a:t>2</a:t>
            </a:fld>
            <a:endParaRPr lang="en-US" dirty="0"/>
          </a:p>
        </p:txBody>
      </p:sp>
    </p:spTree>
  </p:cSld>
  <p:clrMapOvr>
    <a:masterClrMapping/>
  </p:clrMapOvr>
  <p:transition spd="slow" advTm="30000">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2819400"/>
          </a:xfrm>
        </p:spPr>
        <p:txBody>
          <a:bodyPr>
            <a:normAutofit fontScale="92500" lnSpcReduction="20000"/>
          </a:bodyPr>
          <a:lstStyle/>
          <a:p>
            <a:r>
              <a:rPr lang="en-US" sz="4000" dirty="0" smtClean="0"/>
              <a:t>Cultural care: </a:t>
            </a:r>
            <a:r>
              <a:rPr lang="en-US" sz="4000" dirty="0" smtClean="0">
                <a:solidFill>
                  <a:schemeClr val="accent6">
                    <a:lumMod val="50000"/>
                  </a:schemeClr>
                </a:solidFill>
              </a:rPr>
              <a:t>“</a:t>
            </a:r>
            <a:r>
              <a:rPr lang="en-US" sz="3200" dirty="0" smtClean="0">
                <a:solidFill>
                  <a:schemeClr val="accent1">
                    <a:lumMod val="75000"/>
                  </a:schemeClr>
                </a:solidFill>
              </a:rPr>
              <a:t>The subjectively and objectively transmitted values, beliefs, and patterned lifeways that assist, support, or enable another individual or group to maintain their well-being and health, to improve their human condition and lifeway, and to deal with illness, handicaps, or death”</a:t>
            </a:r>
            <a:endParaRPr lang="en-US" sz="3200" dirty="0">
              <a:solidFill>
                <a:schemeClr val="accent1">
                  <a:lumMod val="75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20</a:t>
            </a:fld>
            <a:endParaRPr lang="en-US" dirty="0"/>
          </a:p>
        </p:txBody>
      </p:sp>
      <p:sp>
        <p:nvSpPr>
          <p:cNvPr id="4" name="Footer Placeholder 3"/>
          <p:cNvSpPr>
            <a:spLocks noGrp="1"/>
          </p:cNvSpPr>
          <p:nvPr>
            <p:ph type="ftr" sz="quarter" idx="16"/>
          </p:nvPr>
        </p:nvSpPr>
        <p:spPr>
          <a:xfrm>
            <a:off x="2286000" y="6473952"/>
            <a:ext cx="3581400" cy="384048"/>
          </a:xfrm>
        </p:spPr>
        <p:txBody>
          <a:bodyPr/>
          <a:lstStyle/>
          <a:p>
            <a:endParaRPr lang="en-US" dirty="0"/>
          </a:p>
        </p:txBody>
      </p:sp>
      <p:sp>
        <p:nvSpPr>
          <p:cNvPr id="5" name="Title 4"/>
          <p:cNvSpPr>
            <a:spLocks noGrp="1"/>
          </p:cNvSpPr>
          <p:nvPr>
            <p:ph type="title"/>
          </p:nvPr>
        </p:nvSpPr>
        <p:spPr>
          <a:xfrm flipH="1" flipV="1">
            <a:off x="0" y="6857999"/>
            <a:ext cx="228600" cy="45719"/>
          </a:xfrm>
        </p:spPr>
        <p:txBody>
          <a:bodyPr>
            <a:normAutofit fontScale="90000"/>
          </a:bodyPr>
          <a:lstStyle/>
          <a:p>
            <a:endParaRPr lang="en-US" dirty="0"/>
          </a:p>
        </p:txBody>
      </p:sp>
      <p:pic>
        <p:nvPicPr>
          <p:cNvPr id="9218" name="Picture 2"/>
          <p:cNvPicPr>
            <a:picLocks noChangeAspect="1" noChangeArrowheads="1"/>
          </p:cNvPicPr>
          <p:nvPr/>
        </p:nvPicPr>
        <p:blipFill>
          <a:blip r:embed="rId3"/>
          <a:stretch>
            <a:fillRect/>
          </a:stretch>
        </p:blipFill>
        <p:spPr bwMode="auto">
          <a:xfrm>
            <a:off x="863653" y="3276600"/>
            <a:ext cx="7492894" cy="3124200"/>
          </a:xfrm>
          <a:prstGeom prst="rect">
            <a:avLst/>
          </a:prstGeom>
          <a:noFill/>
          <a:ln w="9525">
            <a:noFill/>
            <a:miter lim="800000"/>
            <a:headEnd/>
            <a:tailEnd/>
          </a:ln>
          <a:effectLst/>
        </p:spPr>
      </p:pic>
    </p:spTree>
  </p:cSld>
  <p:clrMapOvr>
    <a:masterClrMapping/>
  </p:clrMapOvr>
  <p:transition spd="slow" advTm="30000">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457200"/>
            <a:ext cx="5791200" cy="5486400"/>
          </a:xfrm>
        </p:spPr>
        <p:txBody>
          <a:bodyPr>
            <a:normAutofit/>
          </a:bodyPr>
          <a:lstStyle/>
          <a:p>
            <a:r>
              <a:rPr lang="en-US" sz="4000" dirty="0" smtClean="0"/>
              <a:t>Cultural care diversity</a:t>
            </a:r>
            <a:r>
              <a:rPr lang="en-US" sz="3600" dirty="0" smtClean="0">
                <a:solidFill>
                  <a:schemeClr val="accent2">
                    <a:lumMod val="50000"/>
                  </a:schemeClr>
                </a:solidFill>
              </a:rPr>
              <a:t>: “The variabilities and/or differences in meanings, patterns, values, lifeways, or symbols of care within or between collectivities that are related to assistive, supportive, or enabling human care expressions”</a:t>
            </a:r>
            <a:endParaRPr lang="en-US" sz="3600" dirty="0">
              <a:solidFill>
                <a:schemeClr val="accent2">
                  <a:lumMod val="50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21</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152400"/>
            <a:ext cx="8229600" cy="152400"/>
          </a:xfrm>
        </p:spPr>
        <p:txBody>
          <a:bodyPr>
            <a:normAutofit fontScale="90000"/>
          </a:bodyPr>
          <a:lstStyle/>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381000" y="914400"/>
            <a:ext cx="2667000" cy="4819650"/>
          </a:xfrm>
          <a:prstGeom prst="rect">
            <a:avLst/>
          </a:prstGeom>
          <a:noFill/>
          <a:ln w="9525">
            <a:noFill/>
            <a:miter lim="800000"/>
            <a:headEnd/>
            <a:tailEnd/>
          </a:ln>
          <a:effectLst/>
        </p:spPr>
      </p:pic>
    </p:spTree>
  </p:cSld>
  <p:clrMapOvr>
    <a:masterClrMapping/>
  </p:clrMapOvr>
  <p:transition spd="slow" advTm="30000">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3048000"/>
          </a:xfrm>
        </p:spPr>
        <p:txBody>
          <a:bodyPr>
            <a:normAutofit fontScale="25000" lnSpcReduction="20000"/>
          </a:bodyPr>
          <a:lstStyle/>
          <a:p>
            <a:r>
              <a:rPr lang="en-US" sz="16000" b="1" dirty="0" smtClean="0">
                <a:solidFill>
                  <a:srgbClr val="285E31"/>
                </a:solidFill>
              </a:rPr>
              <a:t>Cultural care universality: </a:t>
            </a:r>
            <a:r>
              <a:rPr lang="en-US" sz="16000" b="1" dirty="0" smtClean="0">
                <a:solidFill>
                  <a:schemeClr val="bg1"/>
                </a:solidFill>
              </a:rPr>
              <a:t>“</a:t>
            </a:r>
            <a:r>
              <a:rPr lang="en-US" sz="12800" dirty="0" smtClean="0">
                <a:solidFill>
                  <a:schemeClr val="bg1"/>
                </a:solidFill>
              </a:rPr>
              <a:t>The common, similar, or dominant uniform care meanings, patterns, values, lifeways, or symbols that are manifest among many cultures and reflect assistive, supportive, facilitative, or enabling ways to help people”</a:t>
            </a:r>
            <a:endParaRPr lang="en-US" sz="12800" dirty="0">
              <a:solidFill>
                <a:schemeClr val="bg1"/>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22</a:t>
            </a:fld>
            <a:endParaRPr lang="en-US" dirty="0"/>
          </a:p>
        </p:txBody>
      </p:sp>
      <p:sp>
        <p:nvSpPr>
          <p:cNvPr id="4" name="Footer Placeholder 3"/>
          <p:cNvSpPr>
            <a:spLocks noGrp="1"/>
          </p:cNvSpPr>
          <p:nvPr>
            <p:ph type="ftr" sz="quarter" idx="16"/>
          </p:nvPr>
        </p:nvSpPr>
        <p:spPr>
          <a:xfrm>
            <a:off x="2133600" y="6400800"/>
            <a:ext cx="3581400" cy="186914"/>
          </a:xfrm>
        </p:spPr>
        <p:txBody>
          <a:bodyPr/>
          <a:lstStyle/>
          <a:p>
            <a:endParaRPr lang="en-US" dirty="0"/>
          </a:p>
        </p:txBody>
      </p:sp>
      <p:sp>
        <p:nvSpPr>
          <p:cNvPr id="5" name="Title 4"/>
          <p:cNvSpPr>
            <a:spLocks noGrp="1"/>
          </p:cNvSpPr>
          <p:nvPr>
            <p:ph type="title"/>
          </p:nvPr>
        </p:nvSpPr>
        <p:spPr>
          <a:xfrm>
            <a:off x="457200" y="152400"/>
            <a:ext cx="8229600" cy="152400"/>
          </a:xfrm>
        </p:spPr>
        <p:txBody>
          <a:bodyPr>
            <a:normAutofit fontScale="90000"/>
          </a:bodyPr>
          <a:lstStyle/>
          <a:p>
            <a:endParaRPr lang="en-US" dirty="0"/>
          </a:p>
        </p:txBody>
      </p:sp>
      <p:pic>
        <p:nvPicPr>
          <p:cNvPr id="11274" name="Picture 10" descr="C:\Users\Owner\AppData\Local\Microsoft\Windows\Temporary Internet Files\Content.IE5\JVQT765B\MPj04265510000[1].jpg"/>
          <p:cNvPicPr>
            <a:picLocks noChangeAspect="1" noChangeArrowheads="1"/>
          </p:cNvPicPr>
          <p:nvPr/>
        </p:nvPicPr>
        <p:blipFill>
          <a:blip r:embed="rId2"/>
          <a:stretch>
            <a:fillRect/>
          </a:stretch>
        </p:blipFill>
        <p:spPr bwMode="auto">
          <a:xfrm>
            <a:off x="1076702" y="2895600"/>
            <a:ext cx="6838196" cy="3352800"/>
          </a:xfrm>
          <a:prstGeom prst="rect">
            <a:avLst/>
          </a:prstGeom>
          <a:noFill/>
        </p:spPr>
      </p:pic>
    </p:spTree>
  </p:cSld>
  <p:clrMapOvr>
    <a:masterClrMapping/>
  </p:clrMapOvr>
  <p:transition spd="slow" advTm="30000">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4495800" cy="5257800"/>
          </a:xfrm>
        </p:spPr>
        <p:txBody>
          <a:bodyPr>
            <a:normAutofit fontScale="92500" lnSpcReduction="10000"/>
          </a:bodyPr>
          <a:lstStyle/>
          <a:p>
            <a:r>
              <a:rPr lang="en-US" sz="4400" b="1" dirty="0" smtClean="0">
                <a:solidFill>
                  <a:schemeClr val="bg1"/>
                </a:solidFill>
              </a:rPr>
              <a:t>Care systems:</a:t>
            </a:r>
            <a:r>
              <a:rPr lang="en-US" sz="4400" b="1" dirty="0" smtClean="0"/>
              <a:t> </a:t>
            </a:r>
            <a:r>
              <a:rPr lang="en-US" sz="4400" b="1" dirty="0" smtClean="0">
                <a:solidFill>
                  <a:srgbClr val="285E31"/>
                </a:solidFill>
              </a:rPr>
              <a:t>“</a:t>
            </a:r>
            <a:r>
              <a:rPr lang="en-US" sz="3900" b="1" dirty="0" smtClean="0">
                <a:solidFill>
                  <a:srgbClr val="285E31"/>
                </a:solidFill>
              </a:rPr>
              <a:t>The values, norms, and structural features of an organization designed for serving people’s health needs, concerns, or conditions”</a:t>
            </a:r>
            <a:endParaRPr lang="en-US" sz="3900" b="1" dirty="0">
              <a:solidFill>
                <a:srgbClr val="285E31"/>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23</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0"/>
            <a:ext cx="8229600" cy="533400"/>
          </a:xfrm>
        </p:spPr>
        <p:txBody>
          <a:bodyPr>
            <a:normAutofit fontScale="90000"/>
          </a:bodyPr>
          <a:lstStyle/>
          <a:p>
            <a:endParaRPr lang="en-US" dirty="0"/>
          </a:p>
        </p:txBody>
      </p:sp>
      <p:pic>
        <p:nvPicPr>
          <p:cNvPr id="12291" name="Picture 3" descr="C:\Users\Owner\AppData\Local\Microsoft\Windows\Temporary Internet Files\Content.IE5\UC8M75AK\MPj04387060000[1].jpg"/>
          <p:cNvPicPr>
            <a:picLocks noChangeAspect="1" noChangeArrowheads="1"/>
          </p:cNvPicPr>
          <p:nvPr/>
        </p:nvPicPr>
        <p:blipFill>
          <a:blip r:embed="rId2" cstate="print"/>
          <a:srcRect/>
          <a:stretch>
            <a:fillRect/>
          </a:stretch>
        </p:blipFill>
        <p:spPr bwMode="auto">
          <a:xfrm>
            <a:off x="5638800" y="762000"/>
            <a:ext cx="2889504" cy="5334000"/>
          </a:xfrm>
          <a:prstGeom prst="rect">
            <a:avLst/>
          </a:prstGeom>
          <a:noFill/>
        </p:spPr>
      </p:pic>
    </p:spTree>
  </p:cSld>
  <p:clrMapOvr>
    <a:masterClrMapping/>
  </p:clrMapOvr>
  <p:transition spd="slow" advTm="30000">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2590800"/>
          </a:xfrm>
        </p:spPr>
        <p:txBody>
          <a:bodyPr>
            <a:normAutofit fontScale="85000" lnSpcReduction="20000"/>
          </a:bodyPr>
          <a:lstStyle/>
          <a:p>
            <a:r>
              <a:rPr lang="en-US" sz="4000" b="1" dirty="0" smtClean="0">
                <a:solidFill>
                  <a:schemeClr val="accent1"/>
                </a:solidFill>
              </a:rPr>
              <a:t>Generic lay care system:</a:t>
            </a:r>
            <a:r>
              <a:rPr lang="en-US" dirty="0" smtClean="0"/>
              <a:t> </a:t>
            </a:r>
            <a:r>
              <a:rPr lang="en-US" sz="3800" dirty="0" smtClean="0"/>
              <a:t>“</a:t>
            </a:r>
            <a:r>
              <a:rPr lang="en-US" sz="3600" dirty="0" smtClean="0"/>
              <a:t>Traditional or local indigenous health-care or cure practices that have special meanings and uses to heal or assist people, which are generally offered in familiar home or community environmental contexts with their local practitioners”</a:t>
            </a:r>
            <a:endParaRPr lang="en-US" sz="3600"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24</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152400"/>
            <a:ext cx="8229600" cy="228600"/>
          </a:xfrm>
        </p:spPr>
        <p:txBody>
          <a:bodyPr>
            <a:normAutofit fontScale="90000"/>
          </a:bodyPr>
          <a:lstStyle/>
          <a:p>
            <a:endParaRPr lang="en-US" dirty="0"/>
          </a:p>
        </p:txBody>
      </p:sp>
      <p:pic>
        <p:nvPicPr>
          <p:cNvPr id="13321" name="Picture 9" descr="C:\Program Files\Microsoft Office\MEDIA\CAGCAT10\j0240719.wmf"/>
          <p:cNvPicPr>
            <a:picLocks noChangeAspect="1" noChangeArrowheads="1"/>
          </p:cNvPicPr>
          <p:nvPr/>
        </p:nvPicPr>
        <p:blipFill>
          <a:blip r:embed="rId2" cstate="print"/>
          <a:srcRect/>
          <a:stretch>
            <a:fillRect/>
          </a:stretch>
        </p:blipFill>
        <p:spPr bwMode="auto">
          <a:xfrm>
            <a:off x="5105400" y="3124200"/>
            <a:ext cx="3505200" cy="2895599"/>
          </a:xfrm>
          <a:prstGeom prst="rect">
            <a:avLst/>
          </a:prstGeom>
          <a:noFill/>
        </p:spPr>
      </p:pic>
    </p:spTree>
  </p:cSld>
  <p:clrMapOvr>
    <a:masterClrMapping/>
  </p:clrMapOvr>
  <p:transition spd="slow" advTm="30000">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4800600" cy="5410200"/>
          </a:xfrm>
        </p:spPr>
        <p:txBody>
          <a:bodyPr>
            <a:normAutofit fontScale="92500"/>
          </a:bodyPr>
          <a:lstStyle/>
          <a:p>
            <a:r>
              <a:rPr lang="en-US" sz="4400" b="1" dirty="0" smtClean="0"/>
              <a:t>Professional health-care system: “</a:t>
            </a:r>
            <a:r>
              <a:rPr lang="en-US" sz="3200" dirty="0" smtClean="0"/>
              <a:t>Professional care or cure services offered by diverse health personnel who have been prepared through formal professional programs of study in special educational institutions”</a:t>
            </a:r>
            <a:endParaRPr lang="en-US" sz="3200"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25</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152400"/>
            <a:ext cx="8229600" cy="304800"/>
          </a:xfrm>
        </p:spPr>
        <p:txBody>
          <a:bodyPr>
            <a:normAutofit fontScale="90000"/>
          </a:bodyPr>
          <a:lstStyle/>
          <a:p>
            <a:endParaRPr lang="en-US" dirty="0"/>
          </a:p>
        </p:txBody>
      </p:sp>
      <p:pic>
        <p:nvPicPr>
          <p:cNvPr id="14339" name="Picture 3" descr="C:\Users\Owner\AppData\Local\Microsoft\Windows\Temporary Internet Files\Content.IE5\JVQT765B\MPj04305030000[1].jpg"/>
          <p:cNvPicPr>
            <a:picLocks noChangeAspect="1" noChangeArrowheads="1"/>
          </p:cNvPicPr>
          <p:nvPr/>
        </p:nvPicPr>
        <p:blipFill>
          <a:blip r:embed="rId2"/>
          <a:stretch>
            <a:fillRect/>
          </a:stretch>
        </p:blipFill>
        <p:spPr bwMode="auto">
          <a:xfrm>
            <a:off x="5029200" y="843585"/>
            <a:ext cx="3653536" cy="4713629"/>
          </a:xfrm>
          <a:prstGeom prst="rect">
            <a:avLst/>
          </a:prstGeom>
          <a:noFill/>
        </p:spPr>
      </p:pic>
    </p:spTree>
  </p:cSld>
  <p:clrMapOvr>
    <a:masterClrMapping/>
  </p:clrMapOvr>
  <p:transition spd="slow" advTm="30000">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3886200"/>
          </a:xfrm>
        </p:spPr>
        <p:txBody>
          <a:bodyPr>
            <a:normAutofit fontScale="92500" lnSpcReduction="10000"/>
          </a:bodyPr>
          <a:lstStyle/>
          <a:p>
            <a:r>
              <a:rPr lang="en-US" sz="4400" b="1" dirty="0" smtClean="0">
                <a:solidFill>
                  <a:schemeClr val="accent2">
                    <a:lumMod val="50000"/>
                  </a:schemeClr>
                </a:solidFill>
              </a:rPr>
              <a:t>Cultural-congruent nursing care:</a:t>
            </a:r>
            <a:r>
              <a:rPr lang="en-US" sz="4400" b="1" dirty="0" smtClean="0"/>
              <a:t> </a:t>
            </a:r>
            <a:r>
              <a:rPr lang="en-US" sz="4400" b="1" dirty="0" smtClean="0">
                <a:solidFill>
                  <a:schemeClr val="accent2">
                    <a:lumMod val="75000"/>
                  </a:schemeClr>
                </a:solidFill>
              </a:rPr>
              <a:t>“</a:t>
            </a:r>
            <a:r>
              <a:rPr lang="en-US" sz="3200" dirty="0" smtClean="0">
                <a:solidFill>
                  <a:schemeClr val="accent2">
                    <a:lumMod val="75000"/>
                  </a:schemeClr>
                </a:solidFill>
              </a:rPr>
              <a:t>Cognitively based assistive, supportive, facilitative, or enabling acts or decisions that are tailor-made to fit with individual, group, or institutional cultural values, beliefs, and lifeways in order to provide or support meaningful, beneficial, and satisfying health-care or well-being services”</a:t>
            </a:r>
            <a:endParaRPr lang="en-US" sz="3200" dirty="0">
              <a:solidFill>
                <a:schemeClr val="accent2">
                  <a:lumMod val="75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26</a:t>
            </a:fld>
            <a:endParaRPr lang="en-US" dirty="0"/>
          </a:p>
        </p:txBody>
      </p:sp>
      <p:sp>
        <p:nvSpPr>
          <p:cNvPr id="4" name="Footer Placeholder 3"/>
          <p:cNvSpPr>
            <a:spLocks noGrp="1"/>
          </p:cNvSpPr>
          <p:nvPr>
            <p:ph type="ftr" sz="quarter" idx="16"/>
          </p:nvPr>
        </p:nvSpPr>
        <p:spPr>
          <a:xfrm>
            <a:off x="2133600" y="6400800"/>
            <a:ext cx="3581400" cy="186914"/>
          </a:xfrm>
        </p:spPr>
        <p:txBody>
          <a:bodyPr/>
          <a:lstStyle/>
          <a:p>
            <a:endParaRPr lang="en-US" dirty="0"/>
          </a:p>
        </p:txBody>
      </p:sp>
      <p:sp>
        <p:nvSpPr>
          <p:cNvPr id="5" name="Title 4"/>
          <p:cNvSpPr>
            <a:spLocks noGrp="1"/>
          </p:cNvSpPr>
          <p:nvPr>
            <p:ph type="title"/>
          </p:nvPr>
        </p:nvSpPr>
        <p:spPr>
          <a:xfrm>
            <a:off x="457200" y="152400"/>
            <a:ext cx="8229600" cy="228600"/>
          </a:xfrm>
        </p:spPr>
        <p:txBody>
          <a:bodyPr>
            <a:normAutofit fontScale="90000"/>
          </a:bodyPr>
          <a:lstStyle/>
          <a:p>
            <a:endParaRPr lang="en-US" dirty="0"/>
          </a:p>
        </p:txBody>
      </p:sp>
      <p:pic>
        <p:nvPicPr>
          <p:cNvPr id="15365" name="Picture 5" descr="C:\Users\Owner\AppData\Local\Microsoft\Windows\Temporary Internet Files\Content.IE5\UC8M75AK\MCBD20117_0000[1].wmf"/>
          <p:cNvPicPr>
            <a:picLocks noChangeAspect="1" noChangeArrowheads="1"/>
          </p:cNvPicPr>
          <p:nvPr/>
        </p:nvPicPr>
        <p:blipFill>
          <a:blip r:embed="rId2" cstate="print"/>
          <a:srcRect/>
          <a:stretch>
            <a:fillRect/>
          </a:stretch>
        </p:blipFill>
        <p:spPr bwMode="auto">
          <a:xfrm>
            <a:off x="304800" y="4174921"/>
            <a:ext cx="3124200" cy="2464978"/>
          </a:xfrm>
          <a:prstGeom prst="rect">
            <a:avLst/>
          </a:prstGeom>
          <a:noFill/>
        </p:spPr>
      </p:pic>
    </p:spTree>
  </p:cSld>
  <p:clrMapOvr>
    <a:masterClrMapping/>
  </p:clrMapOvr>
  <p:transition spd="slow" advTm="30000">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3657600"/>
          </a:xfrm>
        </p:spPr>
        <p:txBody>
          <a:bodyPr>
            <a:normAutofit fontScale="92500" lnSpcReduction="10000"/>
          </a:bodyPr>
          <a:lstStyle/>
          <a:p>
            <a:r>
              <a:rPr lang="en-US" sz="4000" b="1" dirty="0" smtClean="0"/>
              <a:t>Cultural care preservation or maintenance: </a:t>
            </a:r>
            <a:r>
              <a:rPr lang="en-US" sz="4000" b="1" dirty="0" smtClean="0">
                <a:solidFill>
                  <a:schemeClr val="accent2">
                    <a:lumMod val="75000"/>
                  </a:schemeClr>
                </a:solidFill>
              </a:rPr>
              <a:t>“</a:t>
            </a:r>
            <a:r>
              <a:rPr lang="en-US" sz="3200" dirty="0" smtClean="0">
                <a:solidFill>
                  <a:schemeClr val="accent1">
                    <a:lumMod val="75000"/>
                  </a:schemeClr>
                </a:solidFill>
              </a:rPr>
              <a:t>Assistive, supportive, facilitative, or enabling professional actions and decisions that help people of a particular culture retain and/or preserve relevant care values so that they can maintain their well-being, recover from illness, or face handicaps and/or death”</a:t>
            </a:r>
            <a:endParaRPr lang="en-US" sz="3200" dirty="0">
              <a:solidFill>
                <a:schemeClr val="accent1">
                  <a:lumMod val="75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27</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152400"/>
            <a:ext cx="8229600" cy="152400"/>
          </a:xfrm>
        </p:spPr>
        <p:txBody>
          <a:bodyPr>
            <a:normAutofit fontScale="90000"/>
          </a:bodyPr>
          <a:lstStyle/>
          <a:p>
            <a:endParaRPr lang="en-US" dirty="0"/>
          </a:p>
        </p:txBody>
      </p:sp>
      <p:pic>
        <p:nvPicPr>
          <p:cNvPr id="16389" name="Picture 5" descr="C:\Users\Owner\AppData\Local\Microsoft\Windows\Temporary Internet Files\Content.IE5\R8X7K6AU\MCSO02472_0000[1].wmf"/>
          <p:cNvPicPr>
            <a:picLocks noChangeAspect="1" noChangeArrowheads="1"/>
          </p:cNvPicPr>
          <p:nvPr/>
        </p:nvPicPr>
        <p:blipFill>
          <a:blip r:embed="rId2" cstate="print"/>
          <a:srcRect/>
          <a:stretch>
            <a:fillRect/>
          </a:stretch>
        </p:blipFill>
        <p:spPr bwMode="auto">
          <a:xfrm>
            <a:off x="2438400" y="3810000"/>
            <a:ext cx="6249299" cy="2194255"/>
          </a:xfrm>
          <a:prstGeom prst="rect">
            <a:avLst/>
          </a:prstGeom>
          <a:noFill/>
        </p:spPr>
      </p:pic>
    </p:spTree>
  </p:cSld>
  <p:clrMapOvr>
    <a:masterClrMapping/>
  </p:clrMapOvr>
  <p:transition spd="slow" advTm="30000">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6019800" cy="5486400"/>
          </a:xfrm>
        </p:spPr>
        <p:txBody>
          <a:bodyPr>
            <a:normAutofit lnSpcReduction="10000"/>
          </a:bodyPr>
          <a:lstStyle/>
          <a:p>
            <a:r>
              <a:rPr lang="en-US" sz="4000" b="1" dirty="0" smtClean="0">
                <a:solidFill>
                  <a:schemeClr val="accent4">
                    <a:lumMod val="50000"/>
                  </a:schemeClr>
                </a:solidFill>
              </a:rPr>
              <a:t>Cultural care accommodation or negotiation:</a:t>
            </a:r>
            <a:r>
              <a:rPr lang="en-US" dirty="0" smtClean="0">
                <a:solidFill>
                  <a:schemeClr val="accent4">
                    <a:lumMod val="50000"/>
                  </a:schemeClr>
                </a:solidFill>
              </a:rPr>
              <a:t> </a:t>
            </a:r>
            <a:r>
              <a:rPr lang="en-US" sz="3200" dirty="0" smtClean="0">
                <a:solidFill>
                  <a:schemeClr val="bg1"/>
                </a:solidFill>
              </a:rPr>
              <a:t>“</a:t>
            </a:r>
            <a:r>
              <a:rPr lang="en-US" sz="3200" dirty="0" smtClean="0">
                <a:solidFill>
                  <a:schemeClr val="bg1">
                    <a:lumMod val="95000"/>
                    <a:lumOff val="5000"/>
                  </a:schemeClr>
                </a:solidFill>
              </a:rPr>
              <a:t>Assistive, supportive, facilitative, or enabling creative professional actions and decisions that help people of a designated culture adapt to, or negotiate with, others for a beneficial or satisfying health outcome with professional care providers”</a:t>
            </a:r>
            <a:endParaRPr lang="en-US" sz="3200" dirty="0">
              <a:solidFill>
                <a:schemeClr val="bg1">
                  <a:lumMod val="95000"/>
                  <a:lumOff val="5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28</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152400"/>
            <a:ext cx="8229600" cy="304800"/>
          </a:xfrm>
        </p:spPr>
        <p:txBody>
          <a:bodyPr>
            <a:normAutofit fontScale="90000"/>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562600"/>
          </a:xfrm>
        </p:spPr>
        <p:txBody>
          <a:bodyPr>
            <a:normAutofit lnSpcReduction="10000"/>
          </a:bodyPr>
          <a:lstStyle/>
          <a:p>
            <a:r>
              <a:rPr lang="en-US" sz="4000" b="1" dirty="0" smtClean="0">
                <a:solidFill>
                  <a:schemeClr val="accent5">
                    <a:lumMod val="50000"/>
                  </a:schemeClr>
                </a:solidFill>
              </a:rPr>
              <a:t>Cultural care repatterning or restructuring:</a:t>
            </a:r>
            <a:r>
              <a:rPr lang="en-US" dirty="0" smtClean="0"/>
              <a:t> </a:t>
            </a:r>
            <a:r>
              <a:rPr lang="en-US" sz="3200" dirty="0" smtClean="0">
                <a:solidFill>
                  <a:schemeClr val="accent4">
                    <a:lumMod val="75000"/>
                  </a:schemeClr>
                </a:solidFill>
              </a:rPr>
              <a:t>“Assistive, supportive, facilitative, or enabling professional actions and decisions that help clients reorder, change, or greatly modify their lifeways for a new, different, and beneficial health-care pattern while respecting the clients' cultural values and beliefs and still providing a beneficial or healthier lifeway than before the changes were coestablished with the clients”</a:t>
            </a:r>
            <a:endParaRPr lang="en-US" sz="3200" dirty="0">
              <a:solidFill>
                <a:schemeClr val="accent4">
                  <a:lumMod val="75000"/>
                </a:schemeClr>
              </a:solidFill>
            </a:endParaRPr>
          </a:p>
        </p:txBody>
      </p:sp>
      <p:sp>
        <p:nvSpPr>
          <p:cNvPr id="3" name="Slide Number Placeholder 2"/>
          <p:cNvSpPr>
            <a:spLocks noGrp="1"/>
          </p:cNvSpPr>
          <p:nvPr>
            <p:ph type="sldNum" sz="quarter" idx="15"/>
          </p:nvPr>
        </p:nvSpPr>
        <p:spPr/>
        <p:txBody>
          <a:bodyPr/>
          <a:lstStyle/>
          <a:p>
            <a:fld id="{E8AA9A11-532F-4C26-B2DC-D81FF174CD14}" type="slidenum">
              <a:rPr lang="en-US" smtClean="0"/>
              <a:pPr/>
              <a:t>29</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a:xfrm>
            <a:off x="457200" y="152400"/>
            <a:ext cx="8229600" cy="228600"/>
          </a:xfrm>
        </p:spPr>
        <p:txBody>
          <a:bodyPr>
            <a:normAutofit fontScale="90000"/>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Nursing Career</a:t>
            </a:r>
          </a:p>
        </p:txBody>
      </p:sp>
      <p:sp>
        <p:nvSpPr>
          <p:cNvPr id="5123" name="Rectangle 3"/>
          <p:cNvSpPr>
            <a:spLocks noGrp="1" noChangeArrowheads="1"/>
          </p:cNvSpPr>
          <p:nvPr>
            <p:ph type="body" idx="1"/>
          </p:nvPr>
        </p:nvSpPr>
        <p:spPr/>
        <p:txBody>
          <a:bodyPr/>
          <a:lstStyle/>
          <a:p>
            <a:r>
              <a:rPr lang="en-US" dirty="0"/>
              <a:t>1945- Entered the Cadet Nurse Corps at St. Anthony’s School of Nursing in Denver, Co</a:t>
            </a:r>
          </a:p>
          <a:p>
            <a:r>
              <a:rPr lang="en-US" dirty="0"/>
              <a:t>Started as a floor nurse then going on to be head nurse on a busy medical-surgical floor.</a:t>
            </a:r>
          </a:p>
        </p:txBody>
      </p:sp>
      <p:pic>
        <p:nvPicPr>
          <p:cNvPr id="2051" name="Picture 3" descr="C:\Users\Owner\AppData\Local\Microsoft\Windows\Temporary Internet Files\Content.IE5\3UWHQHW1\MCPE03338_0000[1].wmf"/>
          <p:cNvPicPr>
            <a:picLocks noChangeAspect="1" noChangeArrowheads="1"/>
          </p:cNvPicPr>
          <p:nvPr/>
        </p:nvPicPr>
        <p:blipFill>
          <a:blip r:embed="rId2" cstate="print"/>
          <a:srcRect/>
          <a:stretch>
            <a:fillRect/>
          </a:stretch>
        </p:blipFill>
        <p:spPr bwMode="auto">
          <a:xfrm>
            <a:off x="7162800" y="2923613"/>
            <a:ext cx="1580584" cy="3451698"/>
          </a:xfrm>
          <a:prstGeom prst="rect">
            <a:avLst/>
          </a:prstGeom>
          <a:noFill/>
        </p:spPr>
      </p:pic>
      <p:pic>
        <p:nvPicPr>
          <p:cNvPr id="2052" name="Picture 4" descr="C:\Users\Owner\AppData\Local\Microsoft\Windows\Temporary Internet Files\Content.IE5\JVQT765B\MCj03127260000[1].wmf"/>
          <p:cNvPicPr>
            <a:picLocks noChangeAspect="1" noChangeArrowheads="1"/>
          </p:cNvPicPr>
          <p:nvPr/>
        </p:nvPicPr>
        <p:blipFill>
          <a:blip r:embed="rId3" cstate="print"/>
          <a:srcRect/>
          <a:stretch>
            <a:fillRect/>
          </a:stretch>
        </p:blipFill>
        <p:spPr bwMode="auto">
          <a:xfrm>
            <a:off x="609600" y="4724400"/>
            <a:ext cx="2362200" cy="1592885"/>
          </a:xfrm>
          <a:prstGeom prst="rect">
            <a:avLst/>
          </a:prstGeom>
          <a:noFill/>
        </p:spPr>
      </p:pic>
      <p:sp>
        <p:nvSpPr>
          <p:cNvPr id="9" name="Slide Number Placeholder 8"/>
          <p:cNvSpPr>
            <a:spLocks noGrp="1"/>
          </p:cNvSpPr>
          <p:nvPr>
            <p:ph type="sldNum" sz="quarter" idx="15"/>
          </p:nvPr>
        </p:nvSpPr>
        <p:spPr/>
        <p:txBody>
          <a:bodyPr/>
          <a:lstStyle/>
          <a:p>
            <a:fld id="{E8AA9A11-532F-4C26-B2DC-D81FF174CD14}" type="slidenum">
              <a:rPr lang="en-US" smtClean="0"/>
              <a:pPr/>
              <a:t>3</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smtClean="0">
                <a:latin typeface="Times New Roman" pitchFamily="18" charset="0"/>
                <a:cs typeface="Times New Roman" pitchFamily="18" charset="0"/>
              </a:rPr>
              <a:t>Acceptance By Nursing Community (Practice</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8" name="Content Placeholder 7"/>
          <p:cNvSpPr>
            <a:spLocks noGrp="1"/>
          </p:cNvSpPr>
          <p:nvPr>
            <p:ph idx="1"/>
          </p:nvPr>
        </p:nvSpPr>
        <p:spPr/>
        <p:txBody>
          <a:bodyPr>
            <a:normAutofit/>
          </a:bodyPr>
          <a:lstStyle/>
          <a:p>
            <a:pPr>
              <a:buNone/>
            </a:pPr>
            <a:r>
              <a:rPr lang="en-US" sz="3200" dirty="0" smtClean="0">
                <a:latin typeface="Times New Roman" pitchFamily="18" charset="0"/>
                <a:cs typeface="Times New Roman" pitchFamily="18" charset="0"/>
              </a:rPr>
              <a:t>Factors that delayed progression &amp; acceptance</a:t>
            </a:r>
            <a:endParaRPr lang="en-US" sz="3200" dirty="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Conceptualized during the 1950s</a:t>
            </a:r>
            <a:endParaRPr lang="en-US" sz="3200" dirty="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Clients didn’t demand cultural needs be met</a:t>
            </a:r>
            <a:endParaRPr lang="en-US" sz="3200" dirty="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Publications rejected by editors due to lack of understanding the basis of the theory</a:t>
            </a:r>
            <a:endParaRPr lang="en-US" sz="3200" dirty="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Nurses not interested in the theory</a:t>
            </a:r>
          </a:p>
          <a:p>
            <a:pPr>
              <a:buNone/>
            </a:pPr>
            <a:r>
              <a:rPr lang="en-US" sz="3200" dirty="0" smtClean="0">
                <a:latin typeface="Times New Roman" pitchFamily="18" charset="0"/>
                <a:cs typeface="Times New Roman" pitchFamily="18" charset="0"/>
              </a:rPr>
              <a:t>Nurse researcher’s us quantitative rather that qualitative research methods</a:t>
            </a:r>
            <a:endParaRPr lang="en-US" sz="3200" dirty="0">
              <a:latin typeface="Times New Roman" pitchFamily="18" charset="0"/>
              <a:cs typeface="Times New Roman" pitchFamily="18" charset="0"/>
            </a:endParaRPr>
          </a:p>
          <a:p>
            <a:pPr>
              <a:buNone/>
            </a:pPr>
            <a:endParaRPr lang="en-US" dirty="0"/>
          </a:p>
        </p:txBody>
      </p:sp>
      <p:sp>
        <p:nvSpPr>
          <p:cNvPr id="6" name="Slide Number Placeholder 5"/>
          <p:cNvSpPr>
            <a:spLocks noGrp="1"/>
          </p:cNvSpPr>
          <p:nvPr>
            <p:ph type="sldNum" sz="quarter" idx="15"/>
          </p:nvPr>
        </p:nvSpPr>
        <p:spPr/>
        <p:txBody>
          <a:bodyPr/>
          <a:lstStyle/>
          <a:p>
            <a:fld id="{E8AA9A11-532F-4C26-B2DC-D81FF174CD14}" type="slidenum">
              <a:rPr lang="en-US" smtClean="0"/>
              <a:pPr/>
              <a:t>30</a:t>
            </a:fld>
            <a:endParaRPr lang="en-US" dirty="0"/>
          </a:p>
        </p:txBody>
      </p:sp>
      <p:sp>
        <p:nvSpPr>
          <p:cNvPr id="7" name="Footer Placeholder 6"/>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Several factors that delayed acceptance  in nursing practices and education.</a:t>
            </a:r>
          </a:p>
          <a:p>
            <a:r>
              <a:rPr lang="en-US" dirty="0" smtClean="0"/>
              <a:t>Nurses have no knowledge of the relevance of anthropology and health care. </a:t>
            </a:r>
          </a:p>
          <a:p>
            <a:r>
              <a:rPr lang="en-US" dirty="0" smtClean="0"/>
              <a:t>Clients did not demand that their cultural needs to be recognized.</a:t>
            </a:r>
          </a:p>
          <a:p>
            <a:r>
              <a:rPr lang="en-US" dirty="0" err="1" smtClean="0"/>
              <a:t>Transcultural</a:t>
            </a:r>
            <a:r>
              <a:rPr lang="en-US" dirty="0" smtClean="0"/>
              <a:t> nursing articles were rejected by the publication in the past decade.</a:t>
            </a:r>
          </a:p>
          <a:p>
            <a:r>
              <a:rPr lang="en-US" dirty="0" smtClean="0"/>
              <a:t>Nurses were not interested in the concepts of cultural care in the late 1970s.</a:t>
            </a:r>
            <a:endParaRPr lang="en-US"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31</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normAutofit fontScale="90000"/>
          </a:bodyPr>
          <a:lstStyle/>
          <a:p>
            <a:r>
              <a:rPr smtClean="0"/>
              <a:t>Acceptance by the Nursing Community (Addition)</a:t>
            </a:r>
            <a:endParaRPr lang="en-US" dirty="0"/>
          </a:p>
        </p:txBody>
      </p:sp>
    </p:spTree>
  </p:cSld>
  <p:clrMapOvr>
    <a:masterClrMapping/>
  </p:clrMapOvr>
  <p:transition spd="slow" advTm="30000">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Nursing tends to remain to ethnocentric.</a:t>
            </a:r>
          </a:p>
          <a:p>
            <a:r>
              <a:rPr lang="en-US" dirty="0" smtClean="0"/>
              <a:t>Nursing has been slow to make substantive progress in the development of a distinct body of knowledge.</a:t>
            </a:r>
          </a:p>
          <a:p>
            <a:pPr>
              <a:buNone/>
            </a:pPr>
            <a:endParaRPr lang="en-US" dirty="0" smtClean="0"/>
          </a:p>
          <a:p>
            <a:pPr algn="ctr">
              <a:buNone/>
            </a:pPr>
            <a:r>
              <a:rPr lang="en-US" sz="3200" dirty="0" smtClean="0"/>
              <a:t>The world becomes more culturally diverse.</a:t>
            </a:r>
            <a:endParaRPr lang="en-US" sz="3200"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32</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normAutofit fontScale="90000"/>
          </a:bodyPr>
          <a:lstStyle/>
          <a:p>
            <a:r>
              <a:rPr smtClean="0"/>
              <a:t>Acceptance by the Nursing Community (Addition)</a:t>
            </a:r>
            <a:endParaRPr lang="en-US" dirty="0"/>
          </a:p>
        </p:txBody>
      </p:sp>
      <p:pic>
        <p:nvPicPr>
          <p:cNvPr id="5123" name="Picture 3" descr="C:\Users\Jie\AppData\Local\Microsoft\Windows\Temporary Internet Files\Content.IE5\MZ08TJ2E\MPj04331390000[1].jpg"/>
          <p:cNvPicPr>
            <a:picLocks noChangeAspect="1" noChangeArrowheads="1"/>
          </p:cNvPicPr>
          <p:nvPr/>
        </p:nvPicPr>
        <p:blipFill>
          <a:blip r:embed="rId2" cstate="print"/>
          <a:srcRect/>
          <a:stretch>
            <a:fillRect/>
          </a:stretch>
        </p:blipFill>
        <p:spPr bwMode="auto">
          <a:xfrm>
            <a:off x="2133600" y="4191000"/>
            <a:ext cx="4953000" cy="2249487"/>
          </a:xfrm>
          <a:prstGeom prst="rect">
            <a:avLst/>
          </a:prstGeom>
          <a:noFill/>
        </p:spPr>
      </p:pic>
    </p:spTree>
  </p:cSld>
  <p:clrMapOvr>
    <a:masterClrMapping/>
  </p:clrMapOvr>
  <p:transition spd="slow" advTm="30000">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1991 to Present</a:t>
            </a:r>
            <a:endParaRPr lang="en-US" sz="3600" b="1" dirty="0">
              <a:latin typeface="Times New Roman" pitchFamily="18" charset="0"/>
              <a:cs typeface="Times New Roman" pitchFamily="18" charset="0"/>
            </a:endParaRPr>
          </a:p>
        </p:txBody>
      </p:sp>
      <p:sp>
        <p:nvSpPr>
          <p:cNvPr id="12" name="Content Placeholder 11"/>
          <p:cNvSpPr>
            <a:spLocks noGrp="1"/>
          </p:cNvSpPr>
          <p:nvPr>
            <p:ph idx="1"/>
          </p:nvPr>
        </p:nvSpPr>
        <p:spPr>
          <a:xfrm>
            <a:off x="457200" y="2362200"/>
            <a:ext cx="8229600" cy="4038600"/>
          </a:xfrm>
        </p:spPr>
        <p:txBody>
          <a:bodyPr>
            <a:normAutofit/>
          </a:bodyPr>
          <a:lstStyle/>
          <a:p>
            <a:pPr>
              <a:buNone/>
            </a:pPr>
            <a:r>
              <a:rPr lang="en-US" sz="3200" dirty="0" smtClean="0"/>
              <a:t>Currently more nurse researcher’s have adapted to using qualitative research methods</a:t>
            </a:r>
          </a:p>
          <a:p>
            <a:pPr>
              <a:buNone/>
            </a:pPr>
            <a:r>
              <a:rPr lang="en-US" sz="3200" dirty="0" smtClean="0"/>
              <a:t>With the United States becoming more diverse, nurses are beginning to realize that understanding culture is significant in order to provide quality care.</a:t>
            </a:r>
          </a:p>
        </p:txBody>
      </p:sp>
      <p:pic>
        <p:nvPicPr>
          <p:cNvPr id="5" name="Picture 11" descr="C:\Program Files\Microsoft Office\MEDIA\CAGCAT10\j0240719.wmf"/>
          <p:cNvPicPr>
            <a:picLocks noChangeAspect="1" noChangeArrowheads="1"/>
          </p:cNvPicPr>
          <p:nvPr/>
        </p:nvPicPr>
        <p:blipFill>
          <a:blip r:embed="rId2" cstate="print"/>
          <a:srcRect/>
          <a:stretch>
            <a:fillRect/>
          </a:stretch>
        </p:blipFill>
        <p:spPr bwMode="auto">
          <a:xfrm>
            <a:off x="7239000" y="381000"/>
            <a:ext cx="1544251" cy="2046319"/>
          </a:xfrm>
          <a:prstGeom prst="rect">
            <a:avLst/>
          </a:prstGeom>
          <a:noFill/>
        </p:spPr>
      </p:pic>
      <p:sp>
        <p:nvSpPr>
          <p:cNvPr id="6" name="Slide Number Placeholder 5"/>
          <p:cNvSpPr>
            <a:spLocks noGrp="1"/>
          </p:cNvSpPr>
          <p:nvPr>
            <p:ph type="sldNum" sz="quarter" idx="15"/>
          </p:nvPr>
        </p:nvSpPr>
        <p:spPr/>
        <p:txBody>
          <a:bodyPr/>
          <a:lstStyle/>
          <a:p>
            <a:fld id="{E8AA9A11-532F-4C26-B2DC-D81FF174CD14}" type="slidenum">
              <a:rPr lang="en-US" smtClean="0"/>
              <a:pPr/>
              <a:t>33</a:t>
            </a:fld>
            <a:endParaRPr lang="en-US" dirty="0"/>
          </a:p>
        </p:txBody>
      </p:sp>
      <p:sp>
        <p:nvSpPr>
          <p:cNvPr id="7" name="Footer Placeholder 6"/>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b="1" dirty="0" smtClean="0">
                <a:latin typeface="Times New Roman" pitchFamily="18" charset="0"/>
                <a:cs typeface="Times New Roman" pitchFamily="18" charset="0"/>
              </a:rPr>
              <a:t>Education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066801"/>
            <a:ext cx="8534400" cy="4267200"/>
          </a:xfrm>
        </p:spPr>
        <p:txBody>
          <a:bodyPr>
            <a:normAutofit/>
          </a:bodyPr>
          <a:lstStyle/>
          <a:p>
            <a:pPr>
              <a:buNone/>
            </a:pPr>
            <a:r>
              <a:rPr lang="en-US" sz="3200" dirty="0" smtClean="0"/>
              <a:t>Culture care began in 1966 at University of Colorado</a:t>
            </a:r>
          </a:p>
          <a:p>
            <a:pPr>
              <a:buNone/>
            </a:pPr>
            <a:r>
              <a:rPr lang="en-US" sz="3200" dirty="0" smtClean="0"/>
              <a:t>First master’s and doctoral programs in culture care began in 1977, at the University of Utah</a:t>
            </a:r>
          </a:p>
          <a:p>
            <a:pPr>
              <a:buNone/>
            </a:pPr>
            <a:r>
              <a:rPr lang="en-US" sz="3200" dirty="0" smtClean="0"/>
              <a:t>In the 1970s, Cuesta College in California, developed first undergraduate program.</a:t>
            </a:r>
          </a:p>
          <a:p>
            <a:pPr>
              <a:buNone/>
            </a:pPr>
            <a:r>
              <a:rPr lang="en-US" sz="3200" dirty="0" smtClean="0"/>
              <a:t>Demand is high for transcultural nurses, although resources are limited</a:t>
            </a:r>
            <a:endParaRPr lang="en-US" sz="3200" dirty="0"/>
          </a:p>
        </p:txBody>
      </p:sp>
      <p:pic>
        <p:nvPicPr>
          <p:cNvPr id="5123" name="Picture 3" descr="C:\Program Files\Microsoft Office\MEDIA\CAGCAT10\j0292020.wmf"/>
          <p:cNvPicPr>
            <a:picLocks noChangeAspect="1" noChangeArrowheads="1"/>
          </p:cNvPicPr>
          <p:nvPr/>
        </p:nvPicPr>
        <p:blipFill>
          <a:blip r:embed="rId2" cstate="print"/>
          <a:srcRect/>
          <a:stretch>
            <a:fillRect/>
          </a:stretch>
        </p:blipFill>
        <p:spPr bwMode="auto">
          <a:xfrm>
            <a:off x="6553200" y="4741835"/>
            <a:ext cx="2229609" cy="2116165"/>
          </a:xfrm>
          <a:prstGeom prst="rect">
            <a:avLst/>
          </a:prstGeom>
          <a:noFill/>
        </p:spPr>
      </p:pic>
      <p:sp>
        <p:nvSpPr>
          <p:cNvPr id="5" name="Slide Number Placeholder 4"/>
          <p:cNvSpPr>
            <a:spLocks noGrp="1"/>
          </p:cNvSpPr>
          <p:nvPr>
            <p:ph type="sldNum" sz="quarter" idx="15"/>
          </p:nvPr>
        </p:nvSpPr>
        <p:spPr/>
        <p:txBody>
          <a:bodyPr/>
          <a:lstStyle/>
          <a:p>
            <a:fld id="{E8AA9A11-532F-4C26-B2DC-D81FF174CD14}" type="slidenum">
              <a:rPr lang="en-US" smtClean="0"/>
              <a:pPr/>
              <a:t>34</a:t>
            </a:fld>
            <a:endParaRPr lang="en-US" dirty="0"/>
          </a:p>
        </p:txBody>
      </p:sp>
      <p:sp>
        <p:nvSpPr>
          <p:cNvPr id="6" name="Footer Placeholder 5"/>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Research</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447800"/>
            <a:ext cx="8382000" cy="4678363"/>
          </a:xfrm>
        </p:spPr>
        <p:txBody>
          <a:bodyPr/>
          <a:lstStyle/>
          <a:p>
            <a:pPr>
              <a:buNone/>
            </a:pPr>
            <a:r>
              <a:rPr lang="en-US" sz="3200" dirty="0" smtClean="0"/>
              <a:t>Over 100 cultures and subcultures have been analyzed since 1995</a:t>
            </a:r>
          </a:p>
          <a:p>
            <a:pPr>
              <a:buNone/>
            </a:pPr>
            <a:r>
              <a:rPr lang="en-US" sz="3200" dirty="0" smtClean="0"/>
              <a:t>Limited schools in the United States receive federal funding to study this theory</a:t>
            </a:r>
          </a:p>
          <a:p>
            <a:pPr>
              <a:buNone/>
            </a:pPr>
            <a:r>
              <a:rPr lang="en-US" sz="3200" dirty="0" smtClean="0"/>
              <a:t>Some professors at the graduate level will not let students research this theory because of their (professors) lack of understanding regarding transcultural nursing</a:t>
            </a:r>
          </a:p>
          <a:p>
            <a:pPr>
              <a:buNone/>
            </a:pPr>
            <a:endParaRPr lang="en-US" dirty="0"/>
          </a:p>
        </p:txBody>
      </p:sp>
      <p:sp>
        <p:nvSpPr>
          <p:cNvPr id="4" name="Slide Number Placeholder 3"/>
          <p:cNvSpPr>
            <a:spLocks noGrp="1"/>
          </p:cNvSpPr>
          <p:nvPr>
            <p:ph type="sldNum" sz="quarter" idx="15"/>
          </p:nvPr>
        </p:nvSpPr>
        <p:spPr/>
        <p:txBody>
          <a:bodyPr/>
          <a:lstStyle/>
          <a:p>
            <a:fld id="{E8AA9A11-532F-4C26-B2DC-D81FF174CD14}" type="slidenum">
              <a:rPr lang="en-US" smtClean="0"/>
              <a:pPr/>
              <a:t>35</a:t>
            </a:fld>
            <a:endParaRPr lang="en-US" dirty="0"/>
          </a:p>
        </p:txBody>
      </p:sp>
      <p:sp>
        <p:nvSpPr>
          <p:cNvPr id="5" name="Footer Placeholder 4"/>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Research (continued)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3200" dirty="0" smtClean="0"/>
              <a:t>In the 1990s, national and international organizations began to support  the concept of transcultural nursing</a:t>
            </a:r>
          </a:p>
          <a:p>
            <a:pPr>
              <a:buNone/>
            </a:pPr>
            <a:r>
              <a:rPr lang="en-US" sz="3200" dirty="0" smtClean="0"/>
              <a:t>Transcultural nurses share their research with other nurses at conventions with the hope that more nurses will become interested in this theory.</a:t>
            </a:r>
          </a:p>
        </p:txBody>
      </p:sp>
      <p:pic>
        <p:nvPicPr>
          <p:cNvPr id="4" name="Picture 3" descr="C:\Program Files\Microsoft Office\MEDIA\CAGCAT10\j0287005.wmf"/>
          <p:cNvPicPr>
            <a:picLocks noChangeAspect="1" noChangeArrowheads="1"/>
          </p:cNvPicPr>
          <p:nvPr/>
        </p:nvPicPr>
        <p:blipFill>
          <a:blip r:embed="rId2" cstate="print"/>
          <a:srcRect/>
          <a:stretch>
            <a:fillRect/>
          </a:stretch>
        </p:blipFill>
        <p:spPr bwMode="auto">
          <a:xfrm>
            <a:off x="7086600" y="4648200"/>
            <a:ext cx="1447800" cy="1781759"/>
          </a:xfrm>
          <a:prstGeom prst="rect">
            <a:avLst/>
          </a:prstGeom>
          <a:noFill/>
        </p:spPr>
      </p:pic>
      <p:sp>
        <p:nvSpPr>
          <p:cNvPr id="5" name="Slide Number Placeholder 4"/>
          <p:cNvSpPr>
            <a:spLocks noGrp="1"/>
          </p:cNvSpPr>
          <p:nvPr>
            <p:ph type="sldNum" sz="quarter" idx="15"/>
          </p:nvPr>
        </p:nvSpPr>
        <p:spPr/>
        <p:txBody>
          <a:bodyPr/>
          <a:lstStyle/>
          <a:p>
            <a:fld id="{E8AA9A11-532F-4C26-B2DC-D81FF174CD14}" type="slidenum">
              <a:rPr lang="en-US" smtClean="0"/>
              <a:pPr/>
              <a:t>36</a:t>
            </a:fld>
            <a:endParaRPr lang="en-US" dirty="0"/>
          </a:p>
        </p:txBody>
      </p:sp>
      <p:sp>
        <p:nvSpPr>
          <p:cNvPr id="6" name="Footer Placeholder 5"/>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are assigned a patient that is a 98y.o. female who lives by herself. She is being admitted with a GI Bleed. Patient has a history of hypertension. Her granddaughter is with her at the bedside. The patient only speaks Latvian. Her granddaughter speaks both. The patient is currently  being prepped for a EGD and Colonoscopy to be preformed in the morning. Using Leininger Model how would you care for this patient? Is there any barriers that you can foresee? How will you communicate with the patient? How will you know the patient understands?</a:t>
            </a:r>
            <a:endParaRPr lang="en-US"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37</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lstStyle/>
          <a:p>
            <a:r>
              <a:rPr lang="en-US" dirty="0" smtClean="0"/>
              <a:t>Scenario</a:t>
            </a:r>
            <a:endParaRPr lang="en-US" dirty="0"/>
          </a:p>
        </p:txBody>
      </p:sp>
    </p:spTree>
  </p:cSld>
  <p:clrMapOvr>
    <a:masterClrMapping/>
  </p:clrMapOvr>
  <p:transition spd="slow" advTm="30000">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1600" dirty="0" smtClean="0">
                <a:latin typeface="Times New Roman" pitchFamily="18" charset="0"/>
              </a:rPr>
              <a:t>Kearney-Nunnery, R. (2008), pp. 74-75. </a:t>
            </a:r>
            <a:r>
              <a:rPr lang="en-US" sz="1600" i="1" dirty="0" smtClean="0">
                <a:latin typeface="Times New Roman" pitchFamily="18" charset="0"/>
              </a:rPr>
              <a:t>Advancing Your Career Concepts of Professional Nursing</a:t>
            </a:r>
            <a:r>
              <a:rPr lang="en-US" sz="1600" dirty="0" smtClean="0">
                <a:latin typeface="Times New Roman" pitchFamily="18" charset="0"/>
              </a:rPr>
              <a:t> (4th ed.). Philadelphia: FA Davis. </a:t>
            </a:r>
          </a:p>
          <a:p>
            <a:pPr>
              <a:buNone/>
            </a:pPr>
            <a:r>
              <a:rPr lang="en-US" sz="1600" dirty="0" smtClean="0">
                <a:latin typeface="Times New Roman" pitchFamily="18" charset="0"/>
              </a:rPr>
              <a:t>Marriner Tomey, A., &amp; Raile Alligood, M. (2006), pp. 101-104. </a:t>
            </a:r>
            <a:r>
              <a:rPr lang="en-US" sz="1600" i="1" dirty="0" smtClean="0">
                <a:latin typeface="Times New Roman" pitchFamily="18" charset="0"/>
              </a:rPr>
              <a:t> Nursing Theorist and Their Work </a:t>
            </a:r>
            <a:r>
              <a:rPr lang="en-US" sz="1600" dirty="0" smtClean="0">
                <a:latin typeface="Times New Roman" pitchFamily="18" charset="0"/>
              </a:rPr>
              <a:t>(6th ed.). St. Louis: Mosby Elsevier. </a:t>
            </a:r>
          </a:p>
          <a:p>
            <a:endParaRPr lang="en-US"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38</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lstStyle/>
          <a:p>
            <a:pPr algn="ctr"/>
            <a:r>
              <a:rPr lang="en-US" dirty="0" smtClean="0"/>
              <a:t>References</a:t>
            </a:r>
            <a:endParaRPr lang="en-US" dirty="0"/>
          </a:p>
        </p:txBody>
      </p:sp>
    </p:spTree>
  </p:cSld>
  <p:clrMapOvr>
    <a:masterClrMapping/>
  </p:clrMapOvr>
  <p:transition spd="slow" advTm="30000">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dirty="0"/>
              <a:t>Websites</a:t>
            </a:r>
          </a:p>
        </p:txBody>
      </p:sp>
      <p:sp>
        <p:nvSpPr>
          <p:cNvPr id="13315" name="Rectangle 3"/>
          <p:cNvSpPr>
            <a:spLocks noGrp="1" noChangeArrowheads="1"/>
          </p:cNvSpPr>
          <p:nvPr>
            <p:ph type="body" idx="1"/>
          </p:nvPr>
        </p:nvSpPr>
        <p:spPr>
          <a:xfrm>
            <a:off x="457200" y="1524000"/>
            <a:ext cx="8229600" cy="2819400"/>
          </a:xfrm>
        </p:spPr>
        <p:txBody>
          <a:bodyPr/>
          <a:lstStyle/>
          <a:p>
            <a:r>
              <a:rPr lang="en-US" dirty="0">
                <a:hlinkClick r:id="rId2"/>
              </a:rPr>
              <a:t>WWW.CONTEMPORARYNURSE.COM</a:t>
            </a:r>
            <a:endParaRPr lang="en-US" dirty="0"/>
          </a:p>
          <a:p>
            <a:endParaRPr lang="en-US" dirty="0"/>
          </a:p>
          <a:p>
            <a:r>
              <a:rPr lang="en-US" dirty="0">
                <a:hlinkClick r:id="rId3"/>
              </a:rPr>
              <a:t>WWW.MADELEINE-LEININGER.COM</a:t>
            </a:r>
            <a:endParaRPr lang="en-US" dirty="0"/>
          </a:p>
          <a:p>
            <a:endParaRPr lang="en-US" dirty="0"/>
          </a:p>
          <a:p>
            <a:r>
              <a:rPr lang="en-US" dirty="0" smtClean="0">
                <a:hlinkClick r:id="rId4"/>
              </a:rPr>
              <a:t>WWW.CULTUREDIVERSITY.ORG</a:t>
            </a:r>
            <a:endParaRPr lang="en-US" dirty="0"/>
          </a:p>
          <a:p>
            <a:pPr>
              <a:buFontTx/>
              <a:buNone/>
            </a:pPr>
            <a:endParaRPr lang="en-US" dirty="0"/>
          </a:p>
        </p:txBody>
      </p:sp>
      <p:sp>
        <p:nvSpPr>
          <p:cNvPr id="4" name="Slide Number Placeholder 3"/>
          <p:cNvSpPr>
            <a:spLocks noGrp="1"/>
          </p:cNvSpPr>
          <p:nvPr>
            <p:ph type="sldNum" sz="quarter" idx="15"/>
          </p:nvPr>
        </p:nvSpPr>
        <p:spPr/>
        <p:txBody>
          <a:bodyPr/>
          <a:lstStyle/>
          <a:p>
            <a:fld id="{E8AA9A11-532F-4C26-B2DC-D81FF174CD14}" type="slidenum">
              <a:rPr lang="en-US" smtClean="0"/>
              <a:pPr/>
              <a:t>39</a:t>
            </a:fld>
            <a:endParaRPr lang="en-US" dirty="0"/>
          </a:p>
        </p:txBody>
      </p:sp>
      <p:sp>
        <p:nvSpPr>
          <p:cNvPr id="5" name="Footer Placeholder 4"/>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7200"/>
            <a:ext cx="4114800" cy="914400"/>
          </a:xfrm>
        </p:spPr>
        <p:txBody>
          <a:bodyPr/>
          <a:lstStyle/>
          <a:p>
            <a:r>
              <a:rPr lang="en-US" dirty="0"/>
              <a:t>Degrees</a:t>
            </a:r>
          </a:p>
        </p:txBody>
      </p:sp>
      <p:sp>
        <p:nvSpPr>
          <p:cNvPr id="6147" name="Rectangle 3"/>
          <p:cNvSpPr>
            <a:spLocks noGrp="1" noChangeArrowheads="1"/>
          </p:cNvSpPr>
          <p:nvPr>
            <p:ph type="body" idx="1"/>
          </p:nvPr>
        </p:nvSpPr>
        <p:spPr>
          <a:xfrm>
            <a:off x="457200" y="2895600"/>
            <a:ext cx="8229600" cy="3200400"/>
          </a:xfrm>
        </p:spPr>
        <p:txBody>
          <a:bodyPr/>
          <a:lstStyle/>
          <a:p>
            <a:r>
              <a:rPr lang="en-US" dirty="0"/>
              <a:t>1948- Diploma in nursing from St. Anthony’s school of nursing</a:t>
            </a:r>
          </a:p>
          <a:p>
            <a:r>
              <a:rPr lang="en-US" dirty="0"/>
              <a:t>1950- Bachelors in Biological Science from Benedictine College, Atchison, Kansas</a:t>
            </a:r>
          </a:p>
          <a:p>
            <a:r>
              <a:rPr lang="en-US" dirty="0"/>
              <a:t>1953- MSN from Catholic University, Washington, D.C.</a:t>
            </a:r>
          </a:p>
          <a:p>
            <a:r>
              <a:rPr lang="en-US" dirty="0"/>
              <a:t>1965- </a:t>
            </a:r>
            <a:r>
              <a:rPr lang="en-US" dirty="0" smtClean="0"/>
              <a:t>PhD </a:t>
            </a:r>
            <a:r>
              <a:rPr lang="en-US" dirty="0"/>
              <a:t>in Anthropology from University of Seattle</a:t>
            </a:r>
          </a:p>
          <a:p>
            <a:pPr>
              <a:buFontTx/>
              <a:buNone/>
            </a:pPr>
            <a:endParaRPr lang="en-US" dirty="0"/>
          </a:p>
        </p:txBody>
      </p:sp>
      <p:pic>
        <p:nvPicPr>
          <p:cNvPr id="3077" name="Picture 5" descr="C:\Users\Owner\AppData\Local\Microsoft\Windows\Temporary Internet Files\Content.IE5\JVQT765B\MPj04277090000[1].jpg"/>
          <p:cNvPicPr>
            <a:picLocks noChangeAspect="1" noChangeArrowheads="1"/>
          </p:cNvPicPr>
          <p:nvPr/>
        </p:nvPicPr>
        <p:blipFill>
          <a:blip r:embed="rId2" cstate="print"/>
          <a:srcRect/>
          <a:stretch>
            <a:fillRect/>
          </a:stretch>
        </p:blipFill>
        <p:spPr bwMode="auto">
          <a:xfrm>
            <a:off x="6400800" y="533400"/>
            <a:ext cx="2133600" cy="2133600"/>
          </a:xfrm>
          <a:prstGeom prst="rect">
            <a:avLst/>
          </a:prstGeom>
          <a:noFill/>
        </p:spPr>
      </p:pic>
      <p:sp>
        <p:nvSpPr>
          <p:cNvPr id="8" name="Slide Number Placeholder 7"/>
          <p:cNvSpPr>
            <a:spLocks noGrp="1"/>
          </p:cNvSpPr>
          <p:nvPr>
            <p:ph type="sldNum" sz="quarter" idx="15"/>
          </p:nvPr>
        </p:nvSpPr>
        <p:spPr/>
        <p:txBody>
          <a:bodyPr/>
          <a:lstStyle/>
          <a:p>
            <a:fld id="{E8AA9A11-532F-4C26-B2DC-D81FF174CD14}" type="slidenum">
              <a:rPr lang="en-US" smtClean="0"/>
              <a:pPr/>
              <a:t>4</a:t>
            </a:fld>
            <a:endParaRPr lang="en-US" dirty="0"/>
          </a:p>
        </p:txBody>
      </p:sp>
      <p:sp>
        <p:nvSpPr>
          <p:cNvPr id="9" name="Footer Placeholder 8"/>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dirty="0">
                <a:solidFill>
                  <a:schemeClr val="tx1"/>
                </a:solidFill>
              </a:rPr>
              <a:t>Degrees and Titles</a:t>
            </a:r>
          </a:p>
        </p:txBody>
      </p:sp>
      <p:sp>
        <p:nvSpPr>
          <p:cNvPr id="14339" name="Rectangle 3"/>
          <p:cNvSpPr>
            <a:spLocks noGrp="1" noChangeArrowheads="1"/>
          </p:cNvSpPr>
          <p:nvPr>
            <p:ph type="body" idx="1"/>
          </p:nvPr>
        </p:nvSpPr>
        <p:spPr>
          <a:xfrm>
            <a:off x="457200" y="1524000"/>
            <a:ext cx="8229600" cy="4114800"/>
          </a:xfrm>
        </p:spPr>
        <p:txBody>
          <a:bodyPr/>
          <a:lstStyle/>
          <a:p>
            <a:r>
              <a:rPr lang="en-US" sz="2800" dirty="0" smtClean="0"/>
              <a:t>PhD-Doctor </a:t>
            </a:r>
            <a:r>
              <a:rPr lang="en-US" sz="2800" dirty="0"/>
              <a:t>of Philosophy</a:t>
            </a:r>
          </a:p>
          <a:p>
            <a:r>
              <a:rPr lang="en-US" sz="2800" dirty="0"/>
              <a:t>LHD-Doctor of Human Sciences</a:t>
            </a:r>
          </a:p>
          <a:p>
            <a:r>
              <a:rPr lang="en-US" sz="2800" dirty="0"/>
              <a:t>DS-Doctor of Science</a:t>
            </a:r>
          </a:p>
          <a:p>
            <a:r>
              <a:rPr lang="en-US" sz="2800" dirty="0"/>
              <a:t>RN-Registered Nurse</a:t>
            </a:r>
          </a:p>
          <a:p>
            <a:r>
              <a:rPr lang="en-US" sz="2800" dirty="0"/>
              <a:t>CTN-Certified Transcultural Nurse</a:t>
            </a:r>
          </a:p>
          <a:p>
            <a:r>
              <a:rPr lang="en-US" sz="2800" dirty="0"/>
              <a:t>FRCNA-Fellow of the Royal College of Nursing in Australia</a:t>
            </a:r>
          </a:p>
          <a:p>
            <a:r>
              <a:rPr lang="en-US" sz="2800" dirty="0"/>
              <a:t>FAAN-Fellow American Academy of Nursing</a:t>
            </a:r>
          </a:p>
        </p:txBody>
      </p:sp>
      <p:sp>
        <p:nvSpPr>
          <p:cNvPr id="4" name="Slide Number Placeholder 3"/>
          <p:cNvSpPr>
            <a:spLocks noGrp="1"/>
          </p:cNvSpPr>
          <p:nvPr>
            <p:ph type="sldNum" sz="quarter" idx="15"/>
          </p:nvPr>
        </p:nvSpPr>
        <p:spPr/>
        <p:txBody>
          <a:bodyPr/>
          <a:lstStyle/>
          <a:p>
            <a:fld id="{E8AA9A11-532F-4C26-B2DC-D81FF174CD14}" type="slidenum">
              <a:rPr lang="en-US" smtClean="0"/>
              <a:pPr/>
              <a:t>40</a:t>
            </a:fld>
            <a:endParaRPr lang="en-US" dirty="0"/>
          </a:p>
        </p:txBody>
      </p:sp>
      <p:sp>
        <p:nvSpPr>
          <p:cNvPr id="5" name="Footer Placeholder 4"/>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Madeleine Leininger</a:t>
            </a:r>
          </a:p>
        </p:txBody>
      </p:sp>
      <p:sp>
        <p:nvSpPr>
          <p:cNvPr id="12291" name="Rectangle 3"/>
          <p:cNvSpPr>
            <a:spLocks noGrp="1" noChangeArrowheads="1"/>
          </p:cNvSpPr>
          <p:nvPr>
            <p:ph type="body" idx="1"/>
          </p:nvPr>
        </p:nvSpPr>
        <p:spPr/>
        <p:txBody>
          <a:bodyPr/>
          <a:lstStyle/>
          <a:p>
            <a:r>
              <a:rPr lang="en-US" dirty="0"/>
              <a:t>First nurse to hold  </a:t>
            </a:r>
            <a:r>
              <a:rPr lang="en-US" dirty="0" smtClean="0"/>
              <a:t>PhD </a:t>
            </a:r>
            <a:r>
              <a:rPr lang="en-US" dirty="0"/>
              <a:t>in Anthropology and Nursing</a:t>
            </a:r>
          </a:p>
          <a:p>
            <a:r>
              <a:rPr lang="en-US" dirty="0"/>
              <a:t>A major contributor to </a:t>
            </a:r>
            <a:r>
              <a:rPr lang="en-US" dirty="0" smtClean="0"/>
              <a:t>other </a:t>
            </a:r>
            <a:r>
              <a:rPr lang="en-US" dirty="0"/>
              <a:t>schools in transcultural nursing curriculum</a:t>
            </a:r>
          </a:p>
          <a:p>
            <a:r>
              <a:rPr lang="en-US" dirty="0"/>
              <a:t>1966-First transcultural nursing course offered at University of Utah, Salt Lake City</a:t>
            </a:r>
          </a:p>
        </p:txBody>
      </p:sp>
      <p:pic>
        <p:nvPicPr>
          <p:cNvPr id="4098" name="Picture 2" descr="C:\Users\Owner\AppData\Local\Microsoft\Windows\Temporary Internet Files\Content.IE5\UC8M75AK\MPj04392620000[1].jpg"/>
          <p:cNvPicPr>
            <a:picLocks noChangeAspect="1" noChangeArrowheads="1"/>
          </p:cNvPicPr>
          <p:nvPr/>
        </p:nvPicPr>
        <p:blipFill>
          <a:blip r:embed="rId2" cstate="print"/>
          <a:srcRect/>
          <a:stretch>
            <a:fillRect/>
          </a:stretch>
        </p:blipFill>
        <p:spPr bwMode="auto">
          <a:xfrm>
            <a:off x="609600" y="3962400"/>
            <a:ext cx="2362200" cy="2362200"/>
          </a:xfrm>
          <a:prstGeom prst="rect">
            <a:avLst/>
          </a:prstGeom>
          <a:noFill/>
        </p:spPr>
      </p:pic>
      <p:sp>
        <p:nvSpPr>
          <p:cNvPr id="6" name="Slide Number Placeholder 5"/>
          <p:cNvSpPr>
            <a:spLocks noGrp="1"/>
          </p:cNvSpPr>
          <p:nvPr>
            <p:ph type="sldNum" sz="quarter" idx="15"/>
          </p:nvPr>
        </p:nvSpPr>
        <p:spPr/>
        <p:txBody>
          <a:bodyPr/>
          <a:lstStyle/>
          <a:p>
            <a:fld id="{E8AA9A11-532F-4C26-B2DC-D81FF174CD14}" type="slidenum">
              <a:rPr lang="en-US" smtClean="0"/>
              <a:pPr/>
              <a:t>5</a:t>
            </a:fld>
            <a:endParaRPr lang="en-US" dirty="0"/>
          </a:p>
        </p:txBody>
      </p:sp>
      <p:sp>
        <p:nvSpPr>
          <p:cNvPr id="7" name="Footer Placeholder 6"/>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Publishing's</a:t>
            </a:r>
            <a:endParaRPr lang="en-US" dirty="0"/>
          </a:p>
        </p:txBody>
      </p:sp>
      <p:sp>
        <p:nvSpPr>
          <p:cNvPr id="11267" name="Rectangle 3"/>
          <p:cNvSpPr>
            <a:spLocks noGrp="1" noChangeArrowheads="1"/>
          </p:cNvSpPr>
          <p:nvPr>
            <p:ph type="body" idx="1"/>
          </p:nvPr>
        </p:nvSpPr>
        <p:spPr/>
        <p:txBody>
          <a:bodyPr/>
          <a:lstStyle/>
          <a:p>
            <a:pPr>
              <a:lnSpc>
                <a:spcPct val="90000"/>
              </a:lnSpc>
            </a:pPr>
            <a:r>
              <a:rPr lang="en-US" dirty="0"/>
              <a:t>1960- </a:t>
            </a:r>
            <a:r>
              <a:rPr lang="en-US" i="1" dirty="0"/>
              <a:t>Transcultural </a:t>
            </a:r>
            <a:r>
              <a:rPr lang="en-US" i="1" dirty="0" smtClean="0"/>
              <a:t>Nursing: Concepts. </a:t>
            </a:r>
            <a:r>
              <a:rPr lang="en-US" i="1" dirty="0"/>
              <a:t>Theories, Research, and Practice.</a:t>
            </a:r>
          </a:p>
          <a:p>
            <a:pPr>
              <a:lnSpc>
                <a:spcPct val="90000"/>
              </a:lnSpc>
            </a:pPr>
            <a:r>
              <a:rPr lang="en-US" dirty="0"/>
              <a:t>1985- First published her theory in </a:t>
            </a:r>
            <a:r>
              <a:rPr lang="en-US" i="1" dirty="0"/>
              <a:t>Nursing Science Quarterly</a:t>
            </a:r>
          </a:p>
          <a:p>
            <a:pPr>
              <a:lnSpc>
                <a:spcPct val="90000"/>
              </a:lnSpc>
            </a:pPr>
            <a:r>
              <a:rPr lang="en-US" dirty="0"/>
              <a:t>1988-Further explained her theory in the same journal</a:t>
            </a:r>
          </a:p>
          <a:p>
            <a:pPr>
              <a:lnSpc>
                <a:spcPct val="90000"/>
              </a:lnSpc>
            </a:pPr>
            <a:r>
              <a:rPr lang="en-US" dirty="0"/>
              <a:t>1991- </a:t>
            </a:r>
            <a:r>
              <a:rPr lang="en-US" i="1" dirty="0"/>
              <a:t>Culture Care Diversity and Universality: A Theory of Nursing</a:t>
            </a:r>
          </a:p>
        </p:txBody>
      </p:sp>
      <p:pic>
        <p:nvPicPr>
          <p:cNvPr id="5128" name="Picture 8" descr="C:\Users\Owner\AppData\Local\Microsoft\Windows\Temporary Internet Files\Content.IE5\JVQT765B\MPj04394190000[1].jpg"/>
          <p:cNvPicPr>
            <a:picLocks noChangeAspect="1" noChangeArrowheads="1"/>
          </p:cNvPicPr>
          <p:nvPr/>
        </p:nvPicPr>
        <p:blipFill>
          <a:blip r:embed="rId2" cstate="print"/>
          <a:srcRect/>
          <a:stretch>
            <a:fillRect/>
          </a:stretch>
        </p:blipFill>
        <p:spPr bwMode="auto">
          <a:xfrm>
            <a:off x="6477000" y="4038600"/>
            <a:ext cx="2077811" cy="2438399"/>
          </a:xfrm>
          <a:prstGeom prst="rect">
            <a:avLst/>
          </a:prstGeom>
          <a:noFill/>
        </p:spPr>
      </p:pic>
      <p:sp>
        <p:nvSpPr>
          <p:cNvPr id="11" name="Slide Number Placeholder 10"/>
          <p:cNvSpPr>
            <a:spLocks noGrp="1"/>
          </p:cNvSpPr>
          <p:nvPr>
            <p:ph type="sldNum" sz="quarter" idx="15"/>
          </p:nvPr>
        </p:nvSpPr>
        <p:spPr/>
        <p:txBody>
          <a:bodyPr/>
          <a:lstStyle/>
          <a:p>
            <a:fld id="{E8AA9A11-532F-4C26-B2DC-D81FF174CD14}" type="slidenum">
              <a:rPr lang="en-US" smtClean="0"/>
              <a:pPr/>
              <a:t>6</a:t>
            </a:fld>
            <a:endParaRPr lang="en-US" dirty="0"/>
          </a:p>
        </p:txBody>
      </p:sp>
      <p:sp>
        <p:nvSpPr>
          <p:cNvPr id="12" name="Footer Placeholder 11"/>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Theory’s Purpose and Goal</a:t>
            </a:r>
          </a:p>
        </p:txBody>
      </p:sp>
      <p:sp>
        <p:nvSpPr>
          <p:cNvPr id="10243" name="Rectangle 3"/>
          <p:cNvSpPr>
            <a:spLocks noGrp="1" noChangeArrowheads="1"/>
          </p:cNvSpPr>
          <p:nvPr>
            <p:ph type="body" idx="1"/>
          </p:nvPr>
        </p:nvSpPr>
        <p:spPr/>
        <p:txBody>
          <a:bodyPr/>
          <a:lstStyle/>
          <a:p>
            <a:r>
              <a:rPr lang="en-US" dirty="0"/>
              <a:t>Purpose-to explain transcultural nursing and knowledge and practice</a:t>
            </a:r>
          </a:p>
          <a:p>
            <a:endParaRPr lang="en-US" dirty="0"/>
          </a:p>
          <a:p>
            <a:r>
              <a:rPr lang="en-US" dirty="0"/>
              <a:t>Goal- to identify ways to provide culturally congruent nursing care to people of diverse similar cultures</a:t>
            </a:r>
          </a:p>
        </p:txBody>
      </p:sp>
      <p:sp>
        <p:nvSpPr>
          <p:cNvPr id="5" name="Slide Number Placeholder 4"/>
          <p:cNvSpPr>
            <a:spLocks noGrp="1"/>
          </p:cNvSpPr>
          <p:nvPr>
            <p:ph type="sldNum" sz="quarter" idx="15"/>
          </p:nvPr>
        </p:nvSpPr>
        <p:spPr/>
        <p:txBody>
          <a:bodyPr/>
          <a:lstStyle/>
          <a:p>
            <a:fld id="{E8AA9A11-532F-4C26-B2DC-D81FF174CD14}" type="slidenum">
              <a:rPr lang="en-US" smtClean="0"/>
              <a:pPr/>
              <a:t>7</a:t>
            </a:fld>
            <a:endParaRPr lang="en-US" dirty="0"/>
          </a:p>
        </p:txBody>
      </p:sp>
      <p:sp>
        <p:nvSpPr>
          <p:cNvPr id="6" name="Footer Placeholder 5"/>
          <p:cNvSpPr>
            <a:spLocks noGrp="1"/>
          </p:cNvSpPr>
          <p:nvPr>
            <p:ph type="ftr" sz="quarter" idx="16"/>
          </p:nvPr>
        </p:nvSpPr>
        <p:spPr/>
        <p:txBody>
          <a:bodyPr/>
          <a:lstStyle/>
          <a:p>
            <a:endParaRPr lang="en-US" dirty="0"/>
          </a:p>
        </p:txBody>
      </p:sp>
    </p:spTree>
  </p:cSld>
  <p:clrMapOvr>
    <a:masterClrMapping/>
  </p:clrMapOvr>
  <p:transition spd="slow" advTm="30000">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Derived from anthropology and nursing.</a:t>
            </a:r>
          </a:p>
          <a:p>
            <a:r>
              <a:rPr lang="en-US" dirty="0" smtClean="0"/>
              <a:t>Reformulated to become </a:t>
            </a:r>
            <a:r>
              <a:rPr lang="en-US" dirty="0" err="1" smtClean="0"/>
              <a:t>transcultural</a:t>
            </a:r>
            <a:r>
              <a:rPr lang="en-US" dirty="0" smtClean="0"/>
              <a:t> nursing with human care perspective.</a:t>
            </a:r>
          </a:p>
          <a:p>
            <a:r>
              <a:rPr lang="en-US" dirty="0" smtClean="0"/>
              <a:t>Developed the </a:t>
            </a:r>
            <a:r>
              <a:rPr lang="en-US" dirty="0" err="1" smtClean="0"/>
              <a:t>ethnonursing</a:t>
            </a:r>
            <a:r>
              <a:rPr lang="en-US" dirty="0" smtClean="0"/>
              <a:t> research method - qualitative method.</a:t>
            </a:r>
          </a:p>
          <a:p>
            <a:r>
              <a:rPr lang="en-US" dirty="0" smtClean="0"/>
              <a:t>Qualitative method: </a:t>
            </a:r>
            <a:r>
              <a:rPr lang="en-US" dirty="0" err="1" smtClean="0"/>
              <a:t>ethnonursing</a:t>
            </a:r>
            <a:r>
              <a:rPr lang="en-US" dirty="0" smtClean="0"/>
              <a:t>, ethnography, life histories, life stories, photography, and phenomenological method.</a:t>
            </a:r>
          </a:p>
          <a:p>
            <a:endParaRPr lang="en-US" dirty="0" smtClean="0"/>
          </a:p>
          <a:p>
            <a:endParaRPr lang="en-US"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8</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lstStyle/>
          <a:p>
            <a:r>
              <a:rPr smtClean="0"/>
              <a:t>Logical Form</a:t>
            </a:r>
            <a:endParaRPr lang="en-US" dirty="0"/>
          </a:p>
        </p:txBody>
      </p:sp>
      <p:pic>
        <p:nvPicPr>
          <p:cNvPr id="1029" name="Picture 5" descr="C:\Users\Jie\AppData\Local\Microsoft\Windows\Temporary Internet Files\Content.IE5\CW5F6BDN\MCj03392080000[1].wmf"/>
          <p:cNvPicPr>
            <a:picLocks noChangeAspect="1" noChangeArrowheads="1"/>
          </p:cNvPicPr>
          <p:nvPr/>
        </p:nvPicPr>
        <p:blipFill>
          <a:blip r:embed="rId2" cstate="print"/>
          <a:srcRect/>
          <a:stretch>
            <a:fillRect/>
          </a:stretch>
        </p:blipFill>
        <p:spPr bwMode="auto">
          <a:xfrm>
            <a:off x="7086600" y="5029200"/>
            <a:ext cx="905256" cy="905256"/>
          </a:xfrm>
          <a:prstGeom prst="rect">
            <a:avLst/>
          </a:prstGeom>
          <a:noFill/>
        </p:spPr>
      </p:pic>
    </p:spTree>
  </p:cSld>
  <p:clrMapOvr>
    <a:masterClrMapping/>
  </p:clrMapOvr>
  <p:transition spd="slow" advTm="30000">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are the qualitative methods important?</a:t>
            </a:r>
          </a:p>
          <a:p>
            <a:pPr lvl="1"/>
            <a:r>
              <a:rPr lang="en-US" dirty="0" smtClean="0"/>
              <a:t>Establish meanings and accurate cultural knowledge.</a:t>
            </a:r>
          </a:p>
          <a:p>
            <a:pPr lvl="1"/>
            <a:r>
              <a:rPr lang="en-US" dirty="0" smtClean="0"/>
              <a:t>Guide nurses in their work.</a:t>
            </a:r>
          </a:p>
          <a:p>
            <a:pPr lvl="1"/>
            <a:endParaRPr lang="en-US" dirty="0"/>
          </a:p>
        </p:txBody>
      </p:sp>
      <p:sp>
        <p:nvSpPr>
          <p:cNvPr id="3" name="Slide Number Placeholder 2"/>
          <p:cNvSpPr>
            <a:spLocks noGrp="1"/>
          </p:cNvSpPr>
          <p:nvPr>
            <p:ph type="sldNum" sz="quarter" idx="15"/>
          </p:nvPr>
        </p:nvSpPr>
        <p:spPr/>
        <p:txBody>
          <a:bodyPr/>
          <a:lstStyle/>
          <a:p>
            <a:fld id="{E8AA9A11-532F-4C26-B2DC-D81FF174CD14}" type="slidenum">
              <a:rPr lang="en-US" smtClean="0"/>
              <a:pPr/>
              <a:t>9</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Title 4"/>
          <p:cNvSpPr>
            <a:spLocks noGrp="1"/>
          </p:cNvSpPr>
          <p:nvPr>
            <p:ph type="title"/>
          </p:nvPr>
        </p:nvSpPr>
        <p:spPr/>
        <p:txBody>
          <a:bodyPr/>
          <a:lstStyle/>
          <a:p>
            <a:r>
              <a:rPr smtClean="0"/>
              <a:t>Logical Form - continue</a:t>
            </a:r>
            <a:endParaRPr lang="en-US" dirty="0"/>
          </a:p>
        </p:txBody>
      </p:sp>
      <p:pic>
        <p:nvPicPr>
          <p:cNvPr id="2052" name="Picture 4" descr="C:\Users\Jie\AppData\Local\Microsoft\Windows\Temporary Internet Files\Content.IE5\ZBSPHHY1\MCBD20104_0000[1].wmf"/>
          <p:cNvPicPr>
            <a:picLocks noChangeAspect="1" noChangeArrowheads="1"/>
          </p:cNvPicPr>
          <p:nvPr/>
        </p:nvPicPr>
        <p:blipFill>
          <a:blip r:embed="rId2" cstate="print"/>
          <a:srcRect/>
          <a:stretch>
            <a:fillRect/>
          </a:stretch>
        </p:blipFill>
        <p:spPr bwMode="auto">
          <a:xfrm>
            <a:off x="1828800" y="2971800"/>
            <a:ext cx="5257800" cy="3505200"/>
          </a:xfrm>
          <a:prstGeom prst="rect">
            <a:avLst/>
          </a:prstGeom>
          <a:noFill/>
        </p:spPr>
      </p:pic>
    </p:spTree>
  </p:cSld>
  <p:clrMapOvr>
    <a:masterClrMapping/>
  </p:clrMapOvr>
  <p:transition spd="slow" advTm="30000">
    <p:pull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645</TotalTime>
  <Words>1787</Words>
  <Application>Microsoft Office PowerPoint</Application>
  <PresentationFormat>On-screen Show (4:3)</PresentationFormat>
  <Paragraphs>167</Paragraphs>
  <Slides>40</Slides>
  <Notes>3</Notes>
  <HiddenSlides>0</HiddenSlides>
  <MMClips>0</MMClips>
  <ScaleCrop>false</ScaleCrop>
  <HeadingPairs>
    <vt:vector size="6" baseType="variant">
      <vt:variant>
        <vt:lpstr>Theme</vt:lpstr>
      </vt:variant>
      <vt:variant>
        <vt:i4>1</vt:i4>
      </vt:variant>
      <vt:variant>
        <vt:lpstr>Slide Titles</vt:lpstr>
      </vt:variant>
      <vt:variant>
        <vt:i4>40</vt:i4>
      </vt:variant>
      <vt:variant>
        <vt:lpstr>Custom Shows</vt:lpstr>
      </vt:variant>
      <vt:variant>
        <vt:i4>1</vt:i4>
      </vt:variant>
    </vt:vector>
  </HeadingPairs>
  <TitlesOfParts>
    <vt:vector size="42" baseType="lpstr">
      <vt:lpstr>Paper</vt:lpstr>
      <vt:lpstr>Madeleine Leininger Culture Care Theory of Diversity and Universality</vt:lpstr>
      <vt:lpstr>Madeleine Leininger: Birthplace</vt:lpstr>
      <vt:lpstr>Nursing Career</vt:lpstr>
      <vt:lpstr>Degrees</vt:lpstr>
      <vt:lpstr>Madeleine Leininger</vt:lpstr>
      <vt:lpstr>Publishing's</vt:lpstr>
      <vt:lpstr>Theory’s Purpose and Goal</vt:lpstr>
      <vt:lpstr>Logical Form</vt:lpstr>
      <vt:lpstr>Logical Form - continue</vt:lpstr>
      <vt:lpstr>Logical Form - continue</vt:lpstr>
      <vt:lpstr>Logical Form - continue</vt:lpstr>
      <vt:lpstr>Major Concepts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Acceptance By Nursing Community (Practice)</vt:lpstr>
      <vt:lpstr>Acceptance by the Nursing Community (Addition)</vt:lpstr>
      <vt:lpstr>Acceptance by the Nursing Community (Addition)</vt:lpstr>
      <vt:lpstr>1991 to Present</vt:lpstr>
      <vt:lpstr>Education</vt:lpstr>
      <vt:lpstr>Research</vt:lpstr>
      <vt:lpstr>Research (continued)</vt:lpstr>
      <vt:lpstr>Scenario</vt:lpstr>
      <vt:lpstr>References</vt:lpstr>
      <vt:lpstr>Websites</vt:lpstr>
      <vt:lpstr>Degrees and Titles</vt:lpstr>
      <vt:lpstr>Custom Show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Valued Acer Customer</cp:lastModifiedBy>
  <cp:revision>79</cp:revision>
  <dcterms:created xsi:type="dcterms:W3CDTF">2009-10-14T02:53:56Z</dcterms:created>
  <dcterms:modified xsi:type="dcterms:W3CDTF">2011-11-01T15:50:52Z</dcterms:modified>
</cp:coreProperties>
</file>